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71"/>
  </p:notesMasterIdLst>
  <p:sldIdLst>
    <p:sldId id="3628" r:id="rId4"/>
    <p:sldId id="1367" r:id="rId5"/>
    <p:sldId id="4347" r:id="rId6"/>
    <p:sldId id="1454" r:id="rId7"/>
    <p:sldId id="3319" r:id="rId8"/>
    <p:sldId id="4311" r:id="rId9"/>
    <p:sldId id="4312" r:id="rId10"/>
    <p:sldId id="4313" r:id="rId11"/>
    <p:sldId id="4314" r:id="rId12"/>
    <p:sldId id="4315" r:id="rId13"/>
    <p:sldId id="4316" r:id="rId14"/>
    <p:sldId id="4317" r:id="rId15"/>
    <p:sldId id="3613" r:id="rId16"/>
    <p:sldId id="4319" r:id="rId17"/>
    <p:sldId id="4320" r:id="rId18"/>
    <p:sldId id="4321" r:id="rId19"/>
    <p:sldId id="4322" r:id="rId20"/>
    <p:sldId id="4323" r:id="rId21"/>
    <p:sldId id="4302" r:id="rId22"/>
    <p:sldId id="4324" r:id="rId23"/>
    <p:sldId id="4342" r:id="rId24"/>
    <p:sldId id="4343" r:id="rId25"/>
    <p:sldId id="4344" r:id="rId26"/>
    <p:sldId id="4325" r:id="rId27"/>
    <p:sldId id="3609" r:id="rId28"/>
    <p:sldId id="3610" r:id="rId29"/>
    <p:sldId id="4326" r:id="rId30"/>
    <p:sldId id="4327" r:id="rId31"/>
    <p:sldId id="4328" r:id="rId32"/>
    <p:sldId id="3625" r:id="rId33"/>
    <p:sldId id="4298" r:id="rId34"/>
    <p:sldId id="3624" r:id="rId35"/>
    <p:sldId id="4331" r:id="rId36"/>
    <p:sldId id="4332" r:id="rId37"/>
    <p:sldId id="4333" r:id="rId38"/>
    <p:sldId id="4334" r:id="rId39"/>
    <p:sldId id="4335" r:id="rId40"/>
    <p:sldId id="4337" r:id="rId41"/>
    <p:sldId id="4336" r:id="rId42"/>
    <p:sldId id="4338" r:id="rId43"/>
    <p:sldId id="4340" r:id="rId44"/>
    <p:sldId id="3611" r:id="rId45"/>
    <p:sldId id="4341" r:id="rId46"/>
    <p:sldId id="4330" r:id="rId47"/>
    <p:sldId id="4348" r:id="rId48"/>
    <p:sldId id="4349" r:id="rId49"/>
    <p:sldId id="4350" r:id="rId50"/>
    <p:sldId id="4351" r:id="rId51"/>
    <p:sldId id="4352" r:id="rId52"/>
    <p:sldId id="4353" r:id="rId53"/>
    <p:sldId id="4354" r:id="rId54"/>
    <p:sldId id="4346" r:id="rId55"/>
    <p:sldId id="4356" r:id="rId56"/>
    <p:sldId id="4357" r:id="rId57"/>
    <p:sldId id="4355" r:id="rId58"/>
    <p:sldId id="4339" r:id="rId59"/>
    <p:sldId id="4358" r:id="rId60"/>
    <p:sldId id="3631" r:id="rId61"/>
    <p:sldId id="4359" r:id="rId62"/>
    <p:sldId id="4360" r:id="rId63"/>
    <p:sldId id="4361" r:id="rId64"/>
    <p:sldId id="4362" r:id="rId65"/>
    <p:sldId id="4363" r:id="rId66"/>
    <p:sldId id="3327" r:id="rId67"/>
    <p:sldId id="1424" r:id="rId68"/>
    <p:sldId id="3598" r:id="rId69"/>
    <p:sldId id="1214" r:id="rId70"/>
  </p:sldIdLst>
  <p:sldSz cx="9144000" cy="6858000" type="screen4x3"/>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3" d="100"/>
          <a:sy n="63" d="100"/>
        </p:scale>
        <p:origin x="12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87B0C3A-9C9B-45B5-9CA0-EF8A5B094179}" type="datetimeFigureOut">
              <a:rPr kumimoji="1" lang="ja-JP" altLang="en-US" smtClean="0"/>
              <a:t>2024/2/19</a:t>
            </a:fld>
            <a:endParaRPr kumimoji="1" lang="ja-JP" altLang="en-US"/>
          </a:p>
        </p:txBody>
      </p:sp>
      <p:sp>
        <p:nvSpPr>
          <p:cNvPr id="4" name="スライド イメージ プレースホルダー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9E152344-970C-419E-8FD7-3FBEFD2B3A37}" type="slidenum">
              <a:rPr kumimoji="1" lang="ja-JP" altLang="en-US" smtClean="0"/>
              <a:t>‹#›</a:t>
            </a:fld>
            <a:endParaRPr kumimoji="1" lang="ja-JP" altLang="en-US"/>
          </a:p>
        </p:txBody>
      </p:sp>
    </p:spTree>
    <p:extLst>
      <p:ext uri="{BB962C8B-B14F-4D97-AF65-F5344CB8AC3E}">
        <p14:creationId xmlns:p14="http://schemas.microsoft.com/office/powerpoint/2010/main" val="39698763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20EEA-148D-221C-1AA6-31DD2A03358C}"/>
            </a:ext>
          </a:extLst>
        </p:cNvPr>
        <p:cNvGrpSpPr/>
        <p:nvPr/>
      </p:nvGrpSpPr>
      <p:grpSpPr>
        <a:xfrm>
          <a:off x="0" y="0"/>
          <a:ext cx="0" cy="0"/>
          <a:chOff x="0" y="0"/>
          <a:chExt cx="0" cy="0"/>
        </a:xfrm>
      </p:grpSpPr>
      <p:sp>
        <p:nvSpPr>
          <p:cNvPr id="2" name="スライド イメージ プレースホルダ 1">
            <a:extLst>
              <a:ext uri="{FF2B5EF4-FFF2-40B4-BE49-F238E27FC236}">
                <a16:creationId xmlns:a16="http://schemas.microsoft.com/office/drawing/2014/main" id="{4A763A25-B933-36E2-3BB8-9F0A24EA57CE}"/>
              </a:ext>
            </a:extLst>
          </p:cNvPr>
          <p:cNvSpPr>
            <a:spLocks noGrp="1" noRot="1" noChangeAspect="1"/>
          </p:cNvSpPr>
          <p:nvPr>
            <p:ph type="sldImg"/>
          </p:nvPr>
        </p:nvSpPr>
        <p:spPr/>
      </p:sp>
      <p:sp>
        <p:nvSpPr>
          <p:cNvPr id="3" name="ノート プレースホルダ 2">
            <a:extLst>
              <a:ext uri="{FF2B5EF4-FFF2-40B4-BE49-F238E27FC236}">
                <a16:creationId xmlns:a16="http://schemas.microsoft.com/office/drawing/2014/main" id="{38793716-B46B-4A91-CEA7-410AEB5F575C}"/>
              </a:ext>
            </a:extLst>
          </p:cNvPr>
          <p:cNvSpPr>
            <a:spLocks noGrp="1"/>
          </p:cNvSpPr>
          <p:nvPr>
            <p:ph type="body" idx="1"/>
          </p:nvPr>
        </p:nvSpPr>
        <p:spPr/>
        <p:txBody>
          <a:bodyPr>
            <a:normAutofit/>
          </a:bodyPr>
          <a:lstStyle/>
          <a:p>
            <a:endParaRPr kumimoji="1" lang="ja-JP" altLang="en-US"/>
          </a:p>
        </p:txBody>
      </p:sp>
      <p:sp>
        <p:nvSpPr>
          <p:cNvPr id="4" name="スライド番号プレースホルダ 3">
            <a:extLst>
              <a:ext uri="{FF2B5EF4-FFF2-40B4-BE49-F238E27FC236}">
                <a16:creationId xmlns:a16="http://schemas.microsoft.com/office/drawing/2014/main" id="{4181999D-829F-2ECA-91A6-BF5CCE97423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EC23D-09A2-4CB2-B05E-6B9724E8F4A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8532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EC23D-09A2-4CB2-B05E-6B9724E8F4A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4271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201EC23D-09A2-4CB2-B05E-6B9724E8F4A2}" type="slidenum">
              <a:rPr kumimoji="1" lang="ja-JP" altLang="en-US" smtClean="0"/>
              <a:pPr/>
              <a:t>67</a:t>
            </a:fld>
            <a:endParaRPr kumimoji="1" lang="ja-JP"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8CE08AF-AFD6-4F8C-A933-13B8BBC74D68}" type="datetimeFigureOut">
              <a:rPr kumimoji="1" lang="ja-JP" altLang="en-US" smtClean="0"/>
              <a:t>2024/2/19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BD42F-29E2-40BD-B11B-8421C5B0D3B1}" type="slidenum">
              <a:rPr kumimoji="1" lang="ja-JP" altLang="en-US" smtClean="0"/>
              <a:t>‹#›</a:t>
            </a:fld>
            <a:endParaRPr kumimoji="1" lang="ja-JP" altLang="en-US"/>
          </a:p>
        </p:txBody>
      </p:sp>
    </p:spTree>
    <p:extLst>
      <p:ext uri="{BB962C8B-B14F-4D97-AF65-F5344CB8AC3E}">
        <p14:creationId xmlns:p14="http://schemas.microsoft.com/office/powerpoint/2010/main" val="3222127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CE08AF-AFD6-4F8C-A933-13B8BBC74D68}" type="datetimeFigureOut">
              <a:rPr kumimoji="1" lang="ja-JP" altLang="en-US" smtClean="0"/>
              <a:t>2024/2/19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BD42F-29E2-40BD-B11B-8421C5B0D3B1}" type="slidenum">
              <a:rPr kumimoji="1" lang="ja-JP" altLang="en-US" smtClean="0"/>
              <a:t>‹#›</a:t>
            </a:fld>
            <a:endParaRPr kumimoji="1" lang="ja-JP" altLang="en-US"/>
          </a:p>
        </p:txBody>
      </p:sp>
    </p:spTree>
    <p:extLst>
      <p:ext uri="{BB962C8B-B14F-4D97-AF65-F5344CB8AC3E}">
        <p14:creationId xmlns:p14="http://schemas.microsoft.com/office/powerpoint/2010/main" val="2823805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CE08AF-AFD6-4F8C-A933-13B8BBC74D68}" type="datetimeFigureOut">
              <a:rPr kumimoji="1" lang="ja-JP" altLang="en-US" smtClean="0"/>
              <a:t>2024/2/19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BD42F-29E2-40BD-B11B-8421C5B0D3B1}" type="slidenum">
              <a:rPr kumimoji="1" lang="ja-JP" altLang="en-US" smtClean="0"/>
              <a:t>‹#›</a:t>
            </a:fld>
            <a:endParaRPr kumimoji="1" lang="ja-JP" altLang="en-US"/>
          </a:p>
        </p:txBody>
      </p:sp>
    </p:spTree>
    <p:extLst>
      <p:ext uri="{BB962C8B-B14F-4D97-AF65-F5344CB8AC3E}">
        <p14:creationId xmlns:p14="http://schemas.microsoft.com/office/powerpoint/2010/main" val="718510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314A448E-34A5-47E9-90C6-7663F562CA7E}" type="datetimeFigureOut">
              <a:rPr kumimoji="1" lang="ja-JP" altLang="en-US" smtClean="0"/>
              <a:pPr/>
              <a:t>2024/2/19</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2D67AC38-4C38-4920-82D0-49C3A3318C8E}" type="slidenum">
              <a:rPr kumimoji="1" lang="ja-JP" altLang="en-US" smtClean="0"/>
              <a:pPr/>
              <a:t>‹#›</a:t>
            </a:fld>
            <a:endParaRPr kumimoji="1" lang="ja-JP" altLang="en-US" dirty="0"/>
          </a:p>
        </p:txBody>
      </p:sp>
    </p:spTree>
    <p:extLst>
      <p:ext uri="{BB962C8B-B14F-4D97-AF65-F5344CB8AC3E}">
        <p14:creationId xmlns:p14="http://schemas.microsoft.com/office/powerpoint/2010/main" val="1174465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314A448E-34A5-47E9-90C6-7663F562CA7E}" type="datetimeFigureOut">
              <a:rPr kumimoji="1" lang="ja-JP" altLang="en-US" smtClean="0"/>
              <a:pPr/>
              <a:t>2024/2/19</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2D67AC38-4C38-4920-82D0-49C3A3318C8E}" type="slidenum">
              <a:rPr kumimoji="1" lang="ja-JP" altLang="en-US" smtClean="0"/>
              <a:pPr/>
              <a:t>‹#›</a:t>
            </a:fld>
            <a:endParaRPr kumimoji="1" lang="ja-JP" altLang="en-US" dirty="0"/>
          </a:p>
        </p:txBody>
      </p:sp>
    </p:spTree>
    <p:extLst>
      <p:ext uri="{BB962C8B-B14F-4D97-AF65-F5344CB8AC3E}">
        <p14:creationId xmlns:p14="http://schemas.microsoft.com/office/powerpoint/2010/main" val="380725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314A448E-34A5-47E9-90C6-7663F562CA7E}" type="datetimeFigureOut">
              <a:rPr kumimoji="1" lang="ja-JP" altLang="en-US" smtClean="0"/>
              <a:pPr/>
              <a:t>2024/2/19</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2D67AC38-4C38-4920-82D0-49C3A3318C8E}" type="slidenum">
              <a:rPr kumimoji="1" lang="ja-JP" altLang="en-US" smtClean="0"/>
              <a:pPr/>
              <a:t>‹#›</a:t>
            </a:fld>
            <a:endParaRPr kumimoji="1" lang="ja-JP" altLang="en-US" dirty="0"/>
          </a:p>
        </p:txBody>
      </p:sp>
    </p:spTree>
    <p:extLst>
      <p:ext uri="{BB962C8B-B14F-4D97-AF65-F5344CB8AC3E}">
        <p14:creationId xmlns:p14="http://schemas.microsoft.com/office/powerpoint/2010/main" val="410290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314A448E-34A5-47E9-90C6-7663F562CA7E}" type="datetimeFigureOut">
              <a:rPr kumimoji="1" lang="ja-JP" altLang="en-US" smtClean="0"/>
              <a:pPr/>
              <a:t>2024/2/19</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2D67AC38-4C38-4920-82D0-49C3A3318C8E}" type="slidenum">
              <a:rPr kumimoji="1" lang="ja-JP" altLang="en-US" smtClean="0"/>
              <a:pPr/>
              <a:t>‹#›</a:t>
            </a:fld>
            <a:endParaRPr kumimoji="1" lang="ja-JP" altLang="en-US" dirty="0"/>
          </a:p>
        </p:txBody>
      </p:sp>
    </p:spTree>
    <p:extLst>
      <p:ext uri="{BB962C8B-B14F-4D97-AF65-F5344CB8AC3E}">
        <p14:creationId xmlns:p14="http://schemas.microsoft.com/office/powerpoint/2010/main" val="3736813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314A448E-34A5-47E9-90C6-7663F562CA7E}" type="datetimeFigureOut">
              <a:rPr kumimoji="1" lang="ja-JP" altLang="en-US" smtClean="0"/>
              <a:pPr/>
              <a:t>2024/2/19</a:t>
            </a:fld>
            <a:endParaRPr kumimoji="1" lang="ja-JP" altLang="en-US" dirty="0"/>
          </a:p>
        </p:txBody>
      </p:sp>
      <p:sp>
        <p:nvSpPr>
          <p:cNvPr id="8" name="フッター プレースホルダ 7"/>
          <p:cNvSpPr>
            <a:spLocks noGrp="1"/>
          </p:cNvSpPr>
          <p:nvPr>
            <p:ph type="ftr" sz="quarter" idx="11"/>
          </p:nvPr>
        </p:nvSpPr>
        <p:spPr/>
        <p:txBody>
          <a:bodyPr/>
          <a:lstStyle/>
          <a:p>
            <a:endParaRPr kumimoji="1" lang="ja-JP" altLang="en-US" dirty="0"/>
          </a:p>
        </p:txBody>
      </p:sp>
      <p:sp>
        <p:nvSpPr>
          <p:cNvPr id="9" name="スライド番号プレースホルダ 8"/>
          <p:cNvSpPr>
            <a:spLocks noGrp="1"/>
          </p:cNvSpPr>
          <p:nvPr>
            <p:ph type="sldNum" sz="quarter" idx="12"/>
          </p:nvPr>
        </p:nvSpPr>
        <p:spPr/>
        <p:txBody>
          <a:bodyPr/>
          <a:lstStyle/>
          <a:p>
            <a:fld id="{2D67AC38-4C38-4920-82D0-49C3A3318C8E}" type="slidenum">
              <a:rPr kumimoji="1" lang="ja-JP" altLang="en-US" smtClean="0"/>
              <a:pPr/>
              <a:t>‹#›</a:t>
            </a:fld>
            <a:endParaRPr kumimoji="1" lang="ja-JP" altLang="en-US" dirty="0"/>
          </a:p>
        </p:txBody>
      </p:sp>
    </p:spTree>
    <p:extLst>
      <p:ext uri="{BB962C8B-B14F-4D97-AF65-F5344CB8AC3E}">
        <p14:creationId xmlns:p14="http://schemas.microsoft.com/office/powerpoint/2010/main" val="1528922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314A448E-34A5-47E9-90C6-7663F562CA7E}" type="datetimeFigureOut">
              <a:rPr kumimoji="1" lang="ja-JP" altLang="en-US" smtClean="0"/>
              <a:pPr/>
              <a:t>2024/2/19</a:t>
            </a:fld>
            <a:endParaRPr kumimoji="1" lang="ja-JP" altLang="en-US" dirty="0"/>
          </a:p>
        </p:txBody>
      </p:sp>
      <p:sp>
        <p:nvSpPr>
          <p:cNvPr id="4" name="フッター プレースホルダ 3"/>
          <p:cNvSpPr>
            <a:spLocks noGrp="1"/>
          </p:cNvSpPr>
          <p:nvPr>
            <p:ph type="ftr" sz="quarter" idx="11"/>
          </p:nvPr>
        </p:nvSpPr>
        <p:spPr/>
        <p:txBody>
          <a:bodyPr/>
          <a:lstStyle/>
          <a:p>
            <a:endParaRPr kumimoji="1" lang="ja-JP" altLang="en-US" dirty="0"/>
          </a:p>
        </p:txBody>
      </p:sp>
      <p:sp>
        <p:nvSpPr>
          <p:cNvPr id="5" name="スライド番号プレースホルダ 4"/>
          <p:cNvSpPr>
            <a:spLocks noGrp="1"/>
          </p:cNvSpPr>
          <p:nvPr>
            <p:ph type="sldNum" sz="quarter" idx="12"/>
          </p:nvPr>
        </p:nvSpPr>
        <p:spPr/>
        <p:txBody>
          <a:bodyPr/>
          <a:lstStyle/>
          <a:p>
            <a:fld id="{2D67AC38-4C38-4920-82D0-49C3A3318C8E}" type="slidenum">
              <a:rPr kumimoji="1" lang="ja-JP" altLang="en-US" smtClean="0"/>
              <a:pPr/>
              <a:t>‹#›</a:t>
            </a:fld>
            <a:endParaRPr kumimoji="1" lang="ja-JP" altLang="en-US" dirty="0"/>
          </a:p>
        </p:txBody>
      </p:sp>
    </p:spTree>
    <p:extLst>
      <p:ext uri="{BB962C8B-B14F-4D97-AF65-F5344CB8AC3E}">
        <p14:creationId xmlns:p14="http://schemas.microsoft.com/office/powerpoint/2010/main" val="1543594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314A448E-34A5-47E9-90C6-7663F562CA7E}" type="datetimeFigureOut">
              <a:rPr kumimoji="1" lang="ja-JP" altLang="en-US" smtClean="0"/>
              <a:pPr/>
              <a:t>2024/2/19</a:t>
            </a:fld>
            <a:endParaRPr kumimoji="1" lang="ja-JP" altLang="en-US" dirty="0"/>
          </a:p>
        </p:txBody>
      </p:sp>
      <p:sp>
        <p:nvSpPr>
          <p:cNvPr id="3" name="フッター プレースホルダ 2"/>
          <p:cNvSpPr>
            <a:spLocks noGrp="1"/>
          </p:cNvSpPr>
          <p:nvPr>
            <p:ph type="ftr" sz="quarter" idx="11"/>
          </p:nvPr>
        </p:nvSpPr>
        <p:spPr/>
        <p:txBody>
          <a:bodyPr/>
          <a:lstStyle/>
          <a:p>
            <a:endParaRPr kumimoji="1" lang="ja-JP" altLang="en-US" dirty="0"/>
          </a:p>
        </p:txBody>
      </p:sp>
      <p:sp>
        <p:nvSpPr>
          <p:cNvPr id="4" name="スライド番号プレースホルダ 3"/>
          <p:cNvSpPr>
            <a:spLocks noGrp="1"/>
          </p:cNvSpPr>
          <p:nvPr>
            <p:ph type="sldNum" sz="quarter" idx="12"/>
          </p:nvPr>
        </p:nvSpPr>
        <p:spPr/>
        <p:txBody>
          <a:bodyPr/>
          <a:lstStyle/>
          <a:p>
            <a:fld id="{2D67AC38-4C38-4920-82D0-49C3A3318C8E}" type="slidenum">
              <a:rPr kumimoji="1" lang="ja-JP" altLang="en-US" smtClean="0"/>
              <a:pPr/>
              <a:t>‹#›</a:t>
            </a:fld>
            <a:endParaRPr kumimoji="1" lang="ja-JP" altLang="en-US" dirty="0"/>
          </a:p>
        </p:txBody>
      </p:sp>
    </p:spTree>
    <p:extLst>
      <p:ext uri="{BB962C8B-B14F-4D97-AF65-F5344CB8AC3E}">
        <p14:creationId xmlns:p14="http://schemas.microsoft.com/office/powerpoint/2010/main" val="4026174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314A448E-34A5-47E9-90C6-7663F562CA7E}" type="datetimeFigureOut">
              <a:rPr kumimoji="1" lang="ja-JP" altLang="en-US" smtClean="0"/>
              <a:pPr/>
              <a:t>2024/2/19</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2D67AC38-4C38-4920-82D0-49C3A3318C8E}" type="slidenum">
              <a:rPr kumimoji="1" lang="ja-JP" altLang="en-US" smtClean="0"/>
              <a:pPr/>
              <a:t>‹#›</a:t>
            </a:fld>
            <a:endParaRPr kumimoji="1" lang="ja-JP" altLang="en-US" dirty="0"/>
          </a:p>
        </p:txBody>
      </p:sp>
    </p:spTree>
    <p:extLst>
      <p:ext uri="{BB962C8B-B14F-4D97-AF65-F5344CB8AC3E}">
        <p14:creationId xmlns:p14="http://schemas.microsoft.com/office/powerpoint/2010/main" val="68514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CE08AF-AFD6-4F8C-A933-13B8BBC74D68}" type="datetimeFigureOut">
              <a:rPr kumimoji="1" lang="ja-JP" altLang="en-US" smtClean="0"/>
              <a:t>2024/2/19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BD42F-29E2-40BD-B11B-8421C5B0D3B1}" type="slidenum">
              <a:rPr kumimoji="1" lang="ja-JP" altLang="en-US" smtClean="0"/>
              <a:t>‹#›</a:t>
            </a:fld>
            <a:endParaRPr kumimoji="1" lang="ja-JP" altLang="en-US"/>
          </a:p>
        </p:txBody>
      </p:sp>
    </p:spTree>
    <p:extLst>
      <p:ext uri="{BB962C8B-B14F-4D97-AF65-F5344CB8AC3E}">
        <p14:creationId xmlns:p14="http://schemas.microsoft.com/office/powerpoint/2010/main" val="3180432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314A448E-34A5-47E9-90C6-7663F562CA7E}" type="datetimeFigureOut">
              <a:rPr kumimoji="1" lang="ja-JP" altLang="en-US" smtClean="0"/>
              <a:pPr/>
              <a:t>2024/2/19</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2D67AC38-4C38-4920-82D0-49C3A3318C8E}" type="slidenum">
              <a:rPr kumimoji="1" lang="ja-JP" altLang="en-US" smtClean="0"/>
              <a:pPr/>
              <a:t>‹#›</a:t>
            </a:fld>
            <a:endParaRPr kumimoji="1" lang="ja-JP" altLang="en-US" dirty="0"/>
          </a:p>
        </p:txBody>
      </p:sp>
    </p:spTree>
    <p:extLst>
      <p:ext uri="{BB962C8B-B14F-4D97-AF65-F5344CB8AC3E}">
        <p14:creationId xmlns:p14="http://schemas.microsoft.com/office/powerpoint/2010/main" val="1725808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314A448E-34A5-47E9-90C6-7663F562CA7E}" type="datetimeFigureOut">
              <a:rPr kumimoji="1" lang="ja-JP" altLang="en-US" smtClean="0"/>
              <a:pPr/>
              <a:t>2024/2/19</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2D67AC38-4C38-4920-82D0-49C3A3318C8E}" type="slidenum">
              <a:rPr kumimoji="1" lang="ja-JP" altLang="en-US" smtClean="0"/>
              <a:pPr/>
              <a:t>‹#›</a:t>
            </a:fld>
            <a:endParaRPr kumimoji="1" lang="ja-JP" altLang="en-US" dirty="0"/>
          </a:p>
        </p:txBody>
      </p:sp>
    </p:spTree>
    <p:extLst>
      <p:ext uri="{BB962C8B-B14F-4D97-AF65-F5344CB8AC3E}">
        <p14:creationId xmlns:p14="http://schemas.microsoft.com/office/powerpoint/2010/main" val="1340799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314A448E-34A5-47E9-90C6-7663F562CA7E}" type="datetimeFigureOut">
              <a:rPr kumimoji="1" lang="ja-JP" altLang="en-US" smtClean="0"/>
              <a:pPr/>
              <a:t>2024/2/19</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2D67AC38-4C38-4920-82D0-49C3A3318C8E}" type="slidenum">
              <a:rPr kumimoji="1" lang="ja-JP" altLang="en-US" smtClean="0"/>
              <a:pPr/>
              <a:t>‹#›</a:t>
            </a:fld>
            <a:endParaRPr kumimoji="1" lang="ja-JP" altLang="en-US" dirty="0"/>
          </a:p>
        </p:txBody>
      </p:sp>
    </p:spTree>
    <p:extLst>
      <p:ext uri="{BB962C8B-B14F-4D97-AF65-F5344CB8AC3E}">
        <p14:creationId xmlns:p14="http://schemas.microsoft.com/office/powerpoint/2010/main" val="3571181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54AF0115-D426-4267-AB96-7E2DAA29831A}" type="datetime1">
              <a:rPr lang="ja-JP" altLang="en-US" smtClean="0"/>
              <a:pPr>
                <a:defRPr/>
              </a:pPr>
              <a:t>2024/2/19</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C22B6739-EE59-4F17-AB18-5F721B9E61A2}" type="slidenum">
              <a:rPr lang="ja-JP" altLang="en-US"/>
              <a:pPr/>
              <a:t>‹#›</a:t>
            </a:fld>
            <a:endParaRPr lang="ja-JP" altLang="en-US"/>
          </a:p>
        </p:txBody>
      </p:sp>
    </p:spTree>
    <p:extLst>
      <p:ext uri="{BB962C8B-B14F-4D97-AF65-F5344CB8AC3E}">
        <p14:creationId xmlns:p14="http://schemas.microsoft.com/office/powerpoint/2010/main" val="1129318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942455C-886E-4ED2-A85F-927945F511BA}" type="datetime1">
              <a:rPr lang="ja-JP" altLang="en-US" smtClean="0"/>
              <a:pPr>
                <a:defRPr/>
              </a:pPr>
              <a:t>2024/2/19</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3B706ECC-EBCD-43BE-A780-1013F51C6180}" type="slidenum">
              <a:rPr lang="ja-JP" altLang="en-US"/>
              <a:pPr/>
              <a:t>‹#›</a:t>
            </a:fld>
            <a:endParaRPr lang="ja-JP" altLang="en-US"/>
          </a:p>
        </p:txBody>
      </p:sp>
    </p:spTree>
    <p:extLst>
      <p:ext uri="{BB962C8B-B14F-4D97-AF65-F5344CB8AC3E}">
        <p14:creationId xmlns:p14="http://schemas.microsoft.com/office/powerpoint/2010/main" val="2181527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4312C8FA-E663-4042-BAA7-7B6959954C40}" type="datetime1">
              <a:rPr lang="ja-JP" altLang="en-US" smtClean="0"/>
              <a:pPr>
                <a:defRPr/>
              </a:pPr>
              <a:t>2024/2/19</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2E507A80-C117-4430-87BB-D45F37183FF3}" type="slidenum">
              <a:rPr lang="ja-JP" altLang="en-US"/>
              <a:pPr/>
              <a:t>‹#›</a:t>
            </a:fld>
            <a:endParaRPr lang="ja-JP" altLang="en-US"/>
          </a:p>
        </p:txBody>
      </p:sp>
    </p:spTree>
    <p:extLst>
      <p:ext uri="{BB962C8B-B14F-4D97-AF65-F5344CB8AC3E}">
        <p14:creationId xmlns:p14="http://schemas.microsoft.com/office/powerpoint/2010/main" val="3187838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21936CA5-8A5A-4C7A-9FE9-078D2902E957}" type="datetime1">
              <a:rPr lang="ja-JP" altLang="en-US" smtClean="0"/>
              <a:pPr>
                <a:defRPr/>
              </a:pPr>
              <a:t>2024/2/19</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4D9448B5-83BD-4B63-86BD-00A81CE04BA4}" type="slidenum">
              <a:rPr lang="ja-JP" altLang="en-US"/>
              <a:pPr/>
              <a:t>‹#›</a:t>
            </a:fld>
            <a:endParaRPr lang="ja-JP" altLang="en-US"/>
          </a:p>
        </p:txBody>
      </p:sp>
    </p:spTree>
    <p:extLst>
      <p:ext uri="{BB962C8B-B14F-4D97-AF65-F5344CB8AC3E}">
        <p14:creationId xmlns:p14="http://schemas.microsoft.com/office/powerpoint/2010/main" val="1138797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00A107E8-B35F-4BAE-89CF-8DA214DD10B7}" type="datetime1">
              <a:rPr lang="ja-JP" altLang="en-US" smtClean="0"/>
              <a:pPr>
                <a:defRPr/>
              </a:pPr>
              <a:t>2024/2/19</a:t>
            </a:fld>
            <a:endParaRPr lang="ja-JP" altLang="en-US" dirty="0"/>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fld id="{BCDE7348-8A12-4D02-A34D-FD4743C128CE}" type="slidenum">
              <a:rPr lang="ja-JP" altLang="en-US"/>
              <a:pPr/>
              <a:t>‹#›</a:t>
            </a:fld>
            <a:endParaRPr lang="ja-JP" altLang="en-US"/>
          </a:p>
        </p:txBody>
      </p:sp>
    </p:spTree>
    <p:extLst>
      <p:ext uri="{BB962C8B-B14F-4D97-AF65-F5344CB8AC3E}">
        <p14:creationId xmlns:p14="http://schemas.microsoft.com/office/powerpoint/2010/main" val="2598165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879102B1-DC5F-4A33-AB80-9ADB0CA12D85}" type="datetime1">
              <a:rPr lang="ja-JP" altLang="en-US" smtClean="0"/>
              <a:pPr>
                <a:defRPr/>
              </a:pPr>
              <a:t>2024/2/19</a:t>
            </a:fld>
            <a:endParaRPr lang="ja-JP" altLang="en-US" dirty="0"/>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fld id="{1BB747B0-4210-4F7D-9EE3-95A88A184A21}" type="slidenum">
              <a:rPr lang="ja-JP" altLang="en-US"/>
              <a:pPr/>
              <a:t>‹#›</a:t>
            </a:fld>
            <a:endParaRPr lang="ja-JP" altLang="en-US"/>
          </a:p>
        </p:txBody>
      </p:sp>
    </p:spTree>
    <p:extLst>
      <p:ext uri="{BB962C8B-B14F-4D97-AF65-F5344CB8AC3E}">
        <p14:creationId xmlns:p14="http://schemas.microsoft.com/office/powerpoint/2010/main" val="3997101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9CCC75DE-7EAE-4169-B341-E9D16D543E10}" type="datetime1">
              <a:rPr lang="ja-JP" altLang="en-US" smtClean="0"/>
              <a:pPr>
                <a:defRPr/>
              </a:pPr>
              <a:t>2024/2/19</a:t>
            </a:fld>
            <a:endParaRPr lang="ja-JP" altLang="en-US" dirty="0"/>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fld id="{811F59CE-DCC7-4C2E-9B7D-BFBAEA93457C}" type="slidenum">
              <a:rPr lang="ja-JP" altLang="en-US"/>
              <a:pPr/>
              <a:t>‹#›</a:t>
            </a:fld>
            <a:endParaRPr lang="ja-JP" altLang="en-US"/>
          </a:p>
        </p:txBody>
      </p:sp>
    </p:spTree>
    <p:extLst>
      <p:ext uri="{BB962C8B-B14F-4D97-AF65-F5344CB8AC3E}">
        <p14:creationId xmlns:p14="http://schemas.microsoft.com/office/powerpoint/2010/main" val="929236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8CE08AF-AFD6-4F8C-A933-13B8BBC74D68}" type="datetimeFigureOut">
              <a:rPr kumimoji="1" lang="ja-JP" altLang="en-US" smtClean="0"/>
              <a:t>2024/2/19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BD42F-29E2-40BD-B11B-8421C5B0D3B1}" type="slidenum">
              <a:rPr kumimoji="1" lang="ja-JP" altLang="en-US" smtClean="0"/>
              <a:t>‹#›</a:t>
            </a:fld>
            <a:endParaRPr kumimoji="1" lang="ja-JP" altLang="en-US"/>
          </a:p>
        </p:txBody>
      </p:sp>
    </p:spTree>
    <p:extLst>
      <p:ext uri="{BB962C8B-B14F-4D97-AF65-F5344CB8AC3E}">
        <p14:creationId xmlns:p14="http://schemas.microsoft.com/office/powerpoint/2010/main" val="349737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680CDE05-A068-4768-81CC-C27D26C07BB7}" type="datetime1">
              <a:rPr lang="ja-JP" altLang="en-US" smtClean="0"/>
              <a:pPr>
                <a:defRPr/>
              </a:pPr>
              <a:t>2024/2/19</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B0B67166-C513-4252-A0C6-23519ECEB220}" type="slidenum">
              <a:rPr lang="ja-JP" altLang="en-US"/>
              <a:pPr/>
              <a:t>‹#›</a:t>
            </a:fld>
            <a:endParaRPr lang="ja-JP" altLang="en-US"/>
          </a:p>
        </p:txBody>
      </p:sp>
    </p:spTree>
    <p:extLst>
      <p:ext uri="{BB962C8B-B14F-4D97-AF65-F5344CB8AC3E}">
        <p14:creationId xmlns:p14="http://schemas.microsoft.com/office/powerpoint/2010/main" val="1334370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420C4565-CCC7-4C9B-8B69-03586CCFDFCD}" type="datetime1">
              <a:rPr lang="ja-JP" altLang="en-US" smtClean="0"/>
              <a:pPr>
                <a:defRPr/>
              </a:pPr>
              <a:t>2024/2/19</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34B3CB64-B3F1-4CFB-9C9F-3986A8923F4F}" type="slidenum">
              <a:rPr lang="ja-JP" altLang="en-US"/>
              <a:pPr/>
              <a:t>‹#›</a:t>
            </a:fld>
            <a:endParaRPr lang="ja-JP" altLang="en-US"/>
          </a:p>
        </p:txBody>
      </p:sp>
    </p:spTree>
    <p:extLst>
      <p:ext uri="{BB962C8B-B14F-4D97-AF65-F5344CB8AC3E}">
        <p14:creationId xmlns:p14="http://schemas.microsoft.com/office/powerpoint/2010/main" val="198000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2DAEA47F-C867-472A-B878-90387A4F6E73}" type="datetime1">
              <a:rPr lang="ja-JP" altLang="en-US" smtClean="0"/>
              <a:pPr>
                <a:defRPr/>
              </a:pPr>
              <a:t>2024/2/19</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FD66B687-4C7E-405B-BD23-88A2CC54F2FB}" type="slidenum">
              <a:rPr lang="ja-JP" altLang="en-US"/>
              <a:pPr/>
              <a:t>‹#›</a:t>
            </a:fld>
            <a:endParaRPr lang="ja-JP" altLang="en-US"/>
          </a:p>
        </p:txBody>
      </p:sp>
    </p:spTree>
    <p:extLst>
      <p:ext uri="{BB962C8B-B14F-4D97-AF65-F5344CB8AC3E}">
        <p14:creationId xmlns:p14="http://schemas.microsoft.com/office/powerpoint/2010/main" val="1114276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1FE79B07-ED5D-4B6F-A983-31F183F0AFD0}" type="datetime1">
              <a:rPr lang="ja-JP" altLang="en-US" smtClean="0"/>
              <a:pPr>
                <a:defRPr/>
              </a:pPr>
              <a:t>2024/2/19</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8B522352-38F6-41EB-81E5-B23DD3076A50}" type="slidenum">
              <a:rPr lang="ja-JP" altLang="en-US"/>
              <a:pPr/>
              <a:t>‹#›</a:t>
            </a:fld>
            <a:endParaRPr lang="ja-JP" altLang="en-US"/>
          </a:p>
        </p:txBody>
      </p:sp>
    </p:spTree>
    <p:extLst>
      <p:ext uri="{BB962C8B-B14F-4D97-AF65-F5344CB8AC3E}">
        <p14:creationId xmlns:p14="http://schemas.microsoft.com/office/powerpoint/2010/main" val="1485921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 6"/>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343B91-5E67-40EF-A17B-D1C4929F1255}" type="slidenum">
              <a:rPr kumimoji="1" lang="en-US" altLang="ja-JP" sz="1200" b="0" i="0" u="none" strike="noStrike" kern="1200" cap="none" spc="0" normalizeH="0" baseline="0" noProof="0">
                <a:ln>
                  <a:noFill/>
                </a:ln>
                <a:solidFill>
                  <a:srgbClr val="898989"/>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1764813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8CE08AF-AFD6-4F8C-A933-13B8BBC74D68}" type="datetimeFigureOut">
              <a:rPr kumimoji="1" lang="ja-JP" altLang="en-US" smtClean="0"/>
              <a:t>2024/2/19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7BD42F-29E2-40BD-B11B-8421C5B0D3B1}" type="slidenum">
              <a:rPr kumimoji="1" lang="ja-JP" altLang="en-US" smtClean="0"/>
              <a:t>‹#›</a:t>
            </a:fld>
            <a:endParaRPr kumimoji="1" lang="ja-JP" altLang="en-US"/>
          </a:p>
        </p:txBody>
      </p:sp>
    </p:spTree>
    <p:extLst>
      <p:ext uri="{BB962C8B-B14F-4D97-AF65-F5344CB8AC3E}">
        <p14:creationId xmlns:p14="http://schemas.microsoft.com/office/powerpoint/2010/main" val="255340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8CE08AF-AFD6-4F8C-A933-13B8BBC74D68}" type="datetimeFigureOut">
              <a:rPr kumimoji="1" lang="ja-JP" altLang="en-US" smtClean="0"/>
              <a:t>2024/2/19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C7BD42F-29E2-40BD-B11B-8421C5B0D3B1}" type="slidenum">
              <a:rPr kumimoji="1" lang="ja-JP" altLang="en-US" smtClean="0"/>
              <a:t>‹#›</a:t>
            </a:fld>
            <a:endParaRPr kumimoji="1" lang="ja-JP" altLang="en-US"/>
          </a:p>
        </p:txBody>
      </p:sp>
    </p:spTree>
    <p:extLst>
      <p:ext uri="{BB962C8B-B14F-4D97-AF65-F5344CB8AC3E}">
        <p14:creationId xmlns:p14="http://schemas.microsoft.com/office/powerpoint/2010/main" val="288134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8CE08AF-AFD6-4F8C-A933-13B8BBC74D68}" type="datetimeFigureOut">
              <a:rPr kumimoji="1" lang="ja-JP" altLang="en-US" smtClean="0"/>
              <a:t>2024/2/19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C7BD42F-29E2-40BD-B11B-8421C5B0D3B1}" type="slidenum">
              <a:rPr kumimoji="1" lang="ja-JP" altLang="en-US" smtClean="0"/>
              <a:t>‹#›</a:t>
            </a:fld>
            <a:endParaRPr kumimoji="1" lang="ja-JP" altLang="en-US"/>
          </a:p>
        </p:txBody>
      </p:sp>
    </p:spTree>
    <p:extLst>
      <p:ext uri="{BB962C8B-B14F-4D97-AF65-F5344CB8AC3E}">
        <p14:creationId xmlns:p14="http://schemas.microsoft.com/office/powerpoint/2010/main" val="311234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E08AF-AFD6-4F8C-A933-13B8BBC74D68}" type="datetimeFigureOut">
              <a:rPr kumimoji="1" lang="ja-JP" altLang="en-US" smtClean="0"/>
              <a:t>2024/2/19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C7BD42F-29E2-40BD-B11B-8421C5B0D3B1}" type="slidenum">
              <a:rPr kumimoji="1" lang="ja-JP" altLang="en-US" smtClean="0"/>
              <a:t>‹#›</a:t>
            </a:fld>
            <a:endParaRPr kumimoji="1" lang="ja-JP" altLang="en-US"/>
          </a:p>
        </p:txBody>
      </p:sp>
    </p:spTree>
    <p:extLst>
      <p:ext uri="{BB962C8B-B14F-4D97-AF65-F5344CB8AC3E}">
        <p14:creationId xmlns:p14="http://schemas.microsoft.com/office/powerpoint/2010/main" val="2588677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CE08AF-AFD6-4F8C-A933-13B8BBC74D68}" type="datetimeFigureOut">
              <a:rPr kumimoji="1" lang="ja-JP" altLang="en-US" smtClean="0"/>
              <a:t>2024/2/19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7BD42F-29E2-40BD-B11B-8421C5B0D3B1}" type="slidenum">
              <a:rPr kumimoji="1" lang="ja-JP" altLang="en-US" smtClean="0"/>
              <a:t>‹#›</a:t>
            </a:fld>
            <a:endParaRPr kumimoji="1" lang="ja-JP" altLang="en-US"/>
          </a:p>
        </p:txBody>
      </p:sp>
    </p:spTree>
    <p:extLst>
      <p:ext uri="{BB962C8B-B14F-4D97-AF65-F5344CB8AC3E}">
        <p14:creationId xmlns:p14="http://schemas.microsoft.com/office/powerpoint/2010/main" val="50061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CE08AF-AFD6-4F8C-A933-13B8BBC74D68}" type="datetimeFigureOut">
              <a:rPr kumimoji="1" lang="ja-JP" altLang="en-US" smtClean="0"/>
              <a:t>2024/2/19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7BD42F-29E2-40BD-B11B-8421C5B0D3B1}" type="slidenum">
              <a:rPr kumimoji="1" lang="ja-JP" altLang="en-US" smtClean="0"/>
              <a:t>‹#›</a:t>
            </a:fld>
            <a:endParaRPr kumimoji="1" lang="ja-JP" altLang="en-US"/>
          </a:p>
        </p:txBody>
      </p:sp>
    </p:spTree>
    <p:extLst>
      <p:ext uri="{BB962C8B-B14F-4D97-AF65-F5344CB8AC3E}">
        <p14:creationId xmlns:p14="http://schemas.microsoft.com/office/powerpoint/2010/main" val="354590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E08AF-AFD6-4F8C-A933-13B8BBC74D68}" type="datetimeFigureOut">
              <a:rPr kumimoji="1" lang="ja-JP" altLang="en-US" smtClean="0"/>
              <a:t>2024/2/19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BD42F-29E2-40BD-B11B-8421C5B0D3B1}" type="slidenum">
              <a:rPr kumimoji="1" lang="ja-JP" altLang="en-US" smtClean="0"/>
              <a:t>‹#›</a:t>
            </a:fld>
            <a:endParaRPr kumimoji="1" lang="ja-JP" altLang="en-US"/>
          </a:p>
        </p:txBody>
      </p:sp>
    </p:spTree>
    <p:extLst>
      <p:ext uri="{BB962C8B-B14F-4D97-AF65-F5344CB8AC3E}">
        <p14:creationId xmlns:p14="http://schemas.microsoft.com/office/powerpoint/2010/main" val="3834766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A448E-34A5-47E9-90C6-7663F562CA7E}" type="datetimeFigureOut">
              <a:rPr kumimoji="1" lang="ja-JP" altLang="en-US" smtClean="0"/>
              <a:pPr/>
              <a:t>2024/2/19</a:t>
            </a:fld>
            <a:endParaRPr kumimoji="1"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7AC38-4C38-4920-82D0-49C3A3318C8E}" type="slidenum">
              <a:rPr kumimoji="1" lang="ja-JP" altLang="en-US" smtClean="0"/>
              <a:pPr/>
              <a:t>‹#›</a:t>
            </a:fld>
            <a:endParaRPr kumimoji="1" lang="ja-JP" altLang="en-US" dirty="0"/>
          </a:p>
        </p:txBody>
      </p:sp>
    </p:spTree>
    <p:extLst>
      <p:ext uri="{BB962C8B-B14F-4D97-AF65-F5344CB8AC3E}">
        <p14:creationId xmlns:p14="http://schemas.microsoft.com/office/powerpoint/2010/main" val="13476321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54853110-D4B2-4135-92AB-2B217E024BBB}" type="datetime1">
              <a:rPr lang="ja-JP" altLang="en-US" smtClean="0"/>
              <a:pPr>
                <a:defRPr/>
              </a:pPr>
              <a:t>2024/2/19</a:t>
            </a:fld>
            <a:endParaRPr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495056E-4E96-413E-A1DB-3BF19E9146D6}" type="slidenum">
              <a:rPr lang="ja-JP" altLang="en-US"/>
              <a:pPr/>
              <a:t>‹#›</a:t>
            </a:fld>
            <a:endParaRPr lang="ja-JP" altLang="en-US"/>
          </a:p>
        </p:txBody>
      </p:sp>
    </p:spTree>
    <p:extLst>
      <p:ext uri="{BB962C8B-B14F-4D97-AF65-F5344CB8AC3E}">
        <p14:creationId xmlns:p14="http://schemas.microsoft.com/office/powerpoint/2010/main" val="40713154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caremanagement.jp/images/news/news_65c0c3064ecb8.png"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DCB8A-562E-AB98-0931-DC80E2F99D0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DE02726-CB89-0E9A-B962-CD77AD707CB6}"/>
              </a:ext>
            </a:extLst>
          </p:cNvPr>
          <p:cNvSpPr>
            <a:spLocks noGrp="1"/>
          </p:cNvSpPr>
          <p:nvPr>
            <p:ph type="title"/>
          </p:nvPr>
        </p:nvSpPr>
        <p:spPr>
          <a:xfrm>
            <a:off x="457200" y="274638"/>
            <a:ext cx="8291264" cy="6250706"/>
          </a:xfrm>
        </p:spPr>
        <p:txBody>
          <a:bodyPr>
            <a:noAutofit/>
          </a:bodyPr>
          <a:lstStyle/>
          <a:p>
            <a:r>
              <a:rPr kumimoji="1" lang="ja-JP" altLang="en-US" sz="6600" dirty="0">
                <a:solidFill>
                  <a:srgbClr val="FF0000"/>
                </a:solidFill>
              </a:rPr>
              <a:t>在宅関係</a:t>
            </a:r>
            <a:br>
              <a:rPr kumimoji="1" lang="en-US" altLang="ja-JP" sz="6600" dirty="0">
                <a:solidFill>
                  <a:srgbClr val="FF0000"/>
                </a:solidFill>
              </a:rPr>
            </a:br>
            <a:r>
              <a:rPr kumimoji="1" lang="ja-JP" altLang="en-US" sz="6600" dirty="0">
                <a:solidFill>
                  <a:srgbClr val="FF0000"/>
                </a:solidFill>
              </a:rPr>
              <a:t>各サービスの</a:t>
            </a:r>
            <a:br>
              <a:rPr kumimoji="1" lang="en-US" altLang="ja-JP" sz="6600" dirty="0">
                <a:solidFill>
                  <a:srgbClr val="FF0000"/>
                </a:solidFill>
              </a:rPr>
            </a:br>
            <a:r>
              <a:rPr kumimoji="1" lang="ja-JP" altLang="en-US" sz="6600" dirty="0">
                <a:solidFill>
                  <a:srgbClr val="FF0000"/>
                </a:solidFill>
              </a:rPr>
              <a:t>介護報酬改定の特徴</a:t>
            </a:r>
            <a:br>
              <a:rPr kumimoji="1" lang="en-US" altLang="ja-JP" sz="6600" dirty="0">
                <a:solidFill>
                  <a:srgbClr val="FF0000"/>
                </a:solidFill>
              </a:rPr>
            </a:br>
            <a:r>
              <a:rPr kumimoji="1" lang="ja-JP" altLang="en-US" sz="4000" dirty="0">
                <a:solidFill>
                  <a:srgbClr val="FF0000"/>
                </a:solidFill>
              </a:rPr>
              <a:t>①訪問介護、②通所介護、③通所リハビリテーション、④居宅介護支援</a:t>
            </a:r>
            <a:br>
              <a:rPr kumimoji="1" lang="ja-JP" altLang="en-US" sz="6600" dirty="0">
                <a:solidFill>
                  <a:srgbClr val="FF0000"/>
                </a:solidFill>
              </a:rPr>
            </a:br>
            <a:endParaRPr kumimoji="1" lang="ja-JP" altLang="en-US" sz="6600" dirty="0">
              <a:solidFill>
                <a:srgbClr val="FF0000"/>
              </a:solidFill>
            </a:endParaRPr>
          </a:p>
        </p:txBody>
      </p:sp>
    </p:spTree>
    <p:extLst>
      <p:ext uri="{BB962C8B-B14F-4D97-AF65-F5344CB8AC3E}">
        <p14:creationId xmlns:p14="http://schemas.microsoft.com/office/powerpoint/2010/main" val="1120625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05B950-EFA0-8796-6DF8-3FACBC923291}"/>
              </a:ext>
            </a:extLst>
          </p:cNvPr>
          <p:cNvSpPr>
            <a:spLocks noGrp="1"/>
          </p:cNvSpPr>
          <p:nvPr>
            <p:ph type="title"/>
          </p:nvPr>
        </p:nvSpPr>
        <p:spPr/>
        <p:txBody>
          <a:bodyPr/>
          <a:lstStyle/>
          <a:p>
            <a:endParaRPr kumimoji="1" lang="ja-JP" altLang="en-US"/>
          </a:p>
        </p:txBody>
      </p:sp>
      <p:pic>
        <p:nvPicPr>
          <p:cNvPr id="5" name="図 4">
            <a:extLst>
              <a:ext uri="{FF2B5EF4-FFF2-40B4-BE49-F238E27FC236}">
                <a16:creationId xmlns:a16="http://schemas.microsoft.com/office/drawing/2014/main" id="{CA10A6DC-C177-759C-88B6-AF2B091D0EE8}"/>
              </a:ext>
            </a:extLst>
          </p:cNvPr>
          <p:cNvPicPr>
            <a:picLocks noChangeAspect="1"/>
          </p:cNvPicPr>
          <p:nvPr/>
        </p:nvPicPr>
        <p:blipFill>
          <a:blip r:embed="rId2"/>
          <a:stretch>
            <a:fillRect/>
          </a:stretch>
        </p:blipFill>
        <p:spPr>
          <a:xfrm>
            <a:off x="0" y="0"/>
            <a:ext cx="8625840" cy="6011708"/>
          </a:xfrm>
          <a:prstGeom prst="rect">
            <a:avLst/>
          </a:prstGeom>
        </p:spPr>
      </p:pic>
      <p:sp>
        <p:nvSpPr>
          <p:cNvPr id="7" name="テキスト ボックス 6">
            <a:extLst>
              <a:ext uri="{FF2B5EF4-FFF2-40B4-BE49-F238E27FC236}">
                <a16:creationId xmlns:a16="http://schemas.microsoft.com/office/drawing/2014/main" id="{EFAA0BFC-11C8-2568-F9EC-2D5D633B0000}"/>
              </a:ext>
            </a:extLst>
          </p:cNvPr>
          <p:cNvSpPr txBox="1"/>
          <p:nvPr/>
        </p:nvSpPr>
        <p:spPr>
          <a:xfrm>
            <a:off x="264160" y="6053668"/>
            <a:ext cx="8625840" cy="646331"/>
          </a:xfrm>
          <a:prstGeom prst="rect">
            <a:avLst/>
          </a:prstGeom>
          <a:solidFill>
            <a:schemeClr val="accent2">
              <a:lumMod val="40000"/>
              <a:lumOff val="60000"/>
            </a:schemeClr>
          </a:solidFill>
          <a:ln>
            <a:solidFill>
              <a:schemeClr val="tx2">
                <a:lumMod val="20000"/>
                <a:lumOff val="80000"/>
              </a:schemeClr>
            </a:solidFill>
          </a:ln>
        </p:spPr>
        <p:txBody>
          <a:bodyPr wrap="square">
            <a:spAutoFit/>
          </a:bodyPr>
          <a:lstStyle/>
          <a:p>
            <a:r>
              <a:rPr lang="ja-JP" altLang="en-US" dirty="0">
                <a:latin typeface="ＭＳ ゴシック" panose="020B0609070205080204" pitchFamily="49" charset="-128"/>
                <a:ea typeface="ＭＳ ゴシック" panose="020B0609070205080204" pitchFamily="49" charset="-128"/>
              </a:rPr>
              <a:t>身体拘束廃止未実施減算 所定単位数の</a:t>
            </a:r>
            <a:r>
              <a:rPr lang="en-US" altLang="ja-JP" dirty="0">
                <a:latin typeface="ＭＳ ゴシック" panose="020B0609070205080204" pitchFamily="49" charset="-128"/>
                <a:ea typeface="ＭＳ ゴシック" panose="020B0609070205080204" pitchFamily="49" charset="-128"/>
              </a:rPr>
              <a:t>100</a:t>
            </a:r>
            <a:r>
              <a:rPr lang="ja-JP" altLang="en-US" dirty="0">
                <a:latin typeface="ＭＳ ゴシック" panose="020B0609070205080204" pitchFamily="49" charset="-128"/>
                <a:ea typeface="ＭＳ ゴシック" panose="020B0609070205080204" pitchFamily="49" charset="-128"/>
              </a:rPr>
              <a:t>分の</a:t>
            </a:r>
            <a:r>
              <a:rPr lang="en-US" altLang="ja-JP" dirty="0">
                <a:latin typeface="ＭＳ ゴシック" panose="020B0609070205080204" pitchFamily="49" charset="-128"/>
                <a:ea typeface="ＭＳ ゴシック" panose="020B0609070205080204" pitchFamily="49" charset="-128"/>
              </a:rPr>
              <a:t>1</a:t>
            </a:r>
            <a:r>
              <a:rPr lang="ja-JP" altLang="en-US" dirty="0">
                <a:latin typeface="ＭＳ ゴシック" panose="020B0609070205080204" pitchFamily="49" charset="-128"/>
                <a:ea typeface="ＭＳ ゴシック" panose="020B0609070205080204" pitchFamily="49" charset="-128"/>
              </a:rPr>
              <a:t>に相当する単位数を減算（新設）</a:t>
            </a:r>
            <a:endParaRPr lang="en-US" altLang="ja-JP" dirty="0">
              <a:latin typeface="ＭＳ ゴシック" panose="020B0609070205080204" pitchFamily="49" charset="-128"/>
              <a:ea typeface="ＭＳ ゴシック" panose="020B0609070205080204" pitchFamily="49" charset="-128"/>
            </a:endParaRPr>
          </a:p>
          <a:p>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短期入所系サービス★、多機能系サービス★</a:t>
            </a:r>
            <a:r>
              <a:rPr lang="en-US" altLang="ja-JP" dirty="0">
                <a:latin typeface="ＭＳ ゴシック" panose="020B0609070205080204" pitchFamily="49" charset="-128"/>
                <a:ea typeface="ＭＳ ゴシック" panose="020B0609070205080204" pitchFamily="49" charset="-128"/>
              </a:rPr>
              <a:t>】</a:t>
            </a:r>
            <a:r>
              <a:rPr lang="ja-JP" altLang="en-US" dirty="0">
                <a:latin typeface="ＭＳ ゴシック" panose="020B0609070205080204" pitchFamily="49" charset="-128"/>
                <a:ea typeface="ＭＳ ゴシック" panose="020B0609070205080204" pitchFamily="49" charset="-128"/>
              </a:rPr>
              <a:t>のみ　（訪問系はなし）</a:t>
            </a:r>
          </a:p>
        </p:txBody>
      </p:sp>
    </p:spTree>
    <p:extLst>
      <p:ext uri="{BB962C8B-B14F-4D97-AF65-F5344CB8AC3E}">
        <p14:creationId xmlns:p14="http://schemas.microsoft.com/office/powerpoint/2010/main" val="391312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E69125-92B7-6229-C85D-67465BE174B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091DF5B-3804-1748-6DB5-301B03B2A5EA}"/>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EB5E69A8-617F-0B63-AA84-C266F68C01FD}"/>
              </a:ext>
            </a:extLst>
          </p:cNvPr>
          <p:cNvPicPr>
            <a:picLocks noChangeAspect="1"/>
          </p:cNvPicPr>
          <p:nvPr/>
        </p:nvPicPr>
        <p:blipFill>
          <a:blip r:embed="rId2"/>
          <a:stretch>
            <a:fillRect/>
          </a:stretch>
        </p:blipFill>
        <p:spPr>
          <a:xfrm>
            <a:off x="0" y="202450"/>
            <a:ext cx="9144000" cy="6453100"/>
          </a:xfrm>
          <a:prstGeom prst="rect">
            <a:avLst/>
          </a:prstGeom>
        </p:spPr>
      </p:pic>
    </p:spTree>
    <p:extLst>
      <p:ext uri="{BB962C8B-B14F-4D97-AF65-F5344CB8AC3E}">
        <p14:creationId xmlns:p14="http://schemas.microsoft.com/office/powerpoint/2010/main" val="3051035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3B0D9C-5772-A47D-0919-43F6E9132EF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E8D3CE5-643B-6419-5CC2-A929EC9906D1}"/>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09630B8F-E2BA-A91E-2159-ADF3740D8FC4}"/>
              </a:ext>
            </a:extLst>
          </p:cNvPr>
          <p:cNvPicPr>
            <a:picLocks noChangeAspect="1"/>
          </p:cNvPicPr>
          <p:nvPr/>
        </p:nvPicPr>
        <p:blipFill>
          <a:blip r:embed="rId2"/>
          <a:stretch>
            <a:fillRect/>
          </a:stretch>
        </p:blipFill>
        <p:spPr>
          <a:xfrm>
            <a:off x="0" y="208204"/>
            <a:ext cx="9144000" cy="6441592"/>
          </a:xfrm>
          <a:prstGeom prst="rect">
            <a:avLst/>
          </a:prstGeom>
        </p:spPr>
      </p:pic>
    </p:spTree>
    <p:extLst>
      <p:ext uri="{BB962C8B-B14F-4D97-AF65-F5344CB8AC3E}">
        <p14:creationId xmlns:p14="http://schemas.microsoft.com/office/powerpoint/2010/main" val="3987048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E25DE-60F2-F091-D227-A1E61377144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F48CDB6-23EF-4D1B-CEC9-993A5D394176}"/>
              </a:ext>
            </a:extLst>
          </p:cNvPr>
          <p:cNvSpPr>
            <a:spLocks noGrp="1"/>
          </p:cNvSpPr>
          <p:nvPr>
            <p:ph type="title"/>
          </p:nvPr>
        </p:nvSpPr>
        <p:spPr>
          <a:xfrm>
            <a:off x="224155" y="920433"/>
            <a:ext cx="8515350" cy="420687"/>
          </a:xfrm>
        </p:spPr>
        <p:txBody>
          <a:bodyPr>
            <a:noAutofit/>
          </a:bodyPr>
          <a:lstStyle/>
          <a:p>
            <a:r>
              <a:rPr kumimoji="1" lang="ja-JP" altLang="en-US" sz="2800" dirty="0"/>
              <a:t>通所介護・地域密着型通所介護</a:t>
            </a:r>
          </a:p>
        </p:txBody>
      </p:sp>
      <p:sp>
        <p:nvSpPr>
          <p:cNvPr id="3" name="コンテンツ プレースホルダー 2">
            <a:extLst>
              <a:ext uri="{FF2B5EF4-FFF2-40B4-BE49-F238E27FC236}">
                <a16:creationId xmlns:a16="http://schemas.microsoft.com/office/drawing/2014/main" id="{5A491916-A14D-007A-F678-BA54B9DD6119}"/>
              </a:ext>
            </a:extLst>
          </p:cNvPr>
          <p:cNvSpPr>
            <a:spLocks noGrp="1"/>
          </p:cNvSpPr>
          <p:nvPr>
            <p:ph idx="1"/>
          </p:nvPr>
        </p:nvSpPr>
        <p:spPr>
          <a:xfrm>
            <a:off x="142875" y="1341120"/>
            <a:ext cx="8787765" cy="5383530"/>
          </a:xfrm>
        </p:spPr>
        <p:txBody>
          <a:bodyPr>
            <a:normAutofit fontScale="62500" lnSpcReduction="20000"/>
          </a:bodyPr>
          <a:lstStyle/>
          <a:p>
            <a:pPr marL="0" indent="0">
              <a:buNone/>
            </a:pPr>
            <a:r>
              <a:rPr lang="ja-JP" altLang="en-US" dirty="0"/>
              <a:t> ① 豪雪地帯等において急な気象状況の悪化等があった場合の通所介護費等の所要時間の取扱いの明確化</a:t>
            </a:r>
          </a:p>
          <a:p>
            <a:pPr marL="0" indent="0">
              <a:buNone/>
            </a:pPr>
            <a:r>
              <a:rPr lang="ja-JP" altLang="en-US" dirty="0"/>
              <a:t>② 業務継続計画未策定事業所に対する減算の導入</a:t>
            </a:r>
          </a:p>
          <a:p>
            <a:pPr marL="0" indent="0">
              <a:buNone/>
            </a:pPr>
            <a:r>
              <a:rPr lang="ja-JP" altLang="en-US" dirty="0"/>
              <a:t>③ 高齢者虐待防止の推進</a:t>
            </a:r>
          </a:p>
          <a:p>
            <a:pPr marL="0" indent="0">
              <a:buNone/>
            </a:pPr>
            <a:r>
              <a:rPr lang="ja-JP" altLang="en-US" dirty="0"/>
              <a:t>④ 身体的拘束等の適正化の推進</a:t>
            </a:r>
          </a:p>
          <a:p>
            <a:pPr marL="0" indent="0">
              <a:buNone/>
            </a:pPr>
            <a:r>
              <a:rPr lang="ja-JP" altLang="en-US" dirty="0">
                <a:solidFill>
                  <a:srgbClr val="FF0000"/>
                </a:solidFill>
              </a:rPr>
              <a:t>⑤ 認知症加算の見直し</a:t>
            </a:r>
          </a:p>
          <a:p>
            <a:pPr marL="0" indent="0">
              <a:buNone/>
            </a:pPr>
            <a:r>
              <a:rPr lang="ja-JP" altLang="en-US" dirty="0">
                <a:solidFill>
                  <a:srgbClr val="FF0000"/>
                </a:solidFill>
              </a:rPr>
              <a:t>⑥ リハビリテーション・個別機能訓練、口腔管理、栄養管理に係る一体的計画書の見直し</a:t>
            </a:r>
          </a:p>
          <a:p>
            <a:pPr marL="0" indent="0">
              <a:buNone/>
            </a:pPr>
            <a:r>
              <a:rPr lang="ja-JP" altLang="en-US" dirty="0">
                <a:solidFill>
                  <a:srgbClr val="FF0000"/>
                </a:solidFill>
              </a:rPr>
              <a:t>⑦ 通所介護等における入浴介助加算の見直し</a:t>
            </a:r>
          </a:p>
          <a:p>
            <a:pPr marL="0" indent="0">
              <a:buNone/>
            </a:pPr>
            <a:r>
              <a:rPr lang="ja-JP" altLang="en-US" dirty="0">
                <a:solidFill>
                  <a:srgbClr val="FF0000"/>
                </a:solidFill>
              </a:rPr>
              <a:t>⑧ 科学的介護推進体制加算の見直し</a:t>
            </a:r>
          </a:p>
          <a:p>
            <a:pPr marL="0" indent="0">
              <a:buNone/>
            </a:pPr>
            <a:r>
              <a:rPr lang="ja-JP" altLang="en-US" dirty="0">
                <a:solidFill>
                  <a:srgbClr val="FF0000"/>
                </a:solidFill>
              </a:rPr>
              <a:t>⑨ アウトカム評価の充実のための</a:t>
            </a:r>
            <a:r>
              <a:rPr lang="en-US" altLang="ja-JP" dirty="0">
                <a:solidFill>
                  <a:srgbClr val="FF0000"/>
                </a:solidFill>
              </a:rPr>
              <a:t>ADL</a:t>
            </a:r>
            <a:r>
              <a:rPr lang="ja-JP" altLang="en-US" dirty="0">
                <a:solidFill>
                  <a:srgbClr val="FF0000"/>
                </a:solidFill>
              </a:rPr>
              <a:t>維持等加算の見直し</a:t>
            </a:r>
          </a:p>
          <a:p>
            <a:pPr marL="0" indent="0">
              <a:buNone/>
            </a:pPr>
            <a:r>
              <a:rPr lang="ja-JP" altLang="en-US" dirty="0"/>
              <a:t>⑩ 職員処遇改善関係加算の一本化</a:t>
            </a:r>
          </a:p>
          <a:p>
            <a:pPr marL="0" indent="0">
              <a:buNone/>
            </a:pPr>
            <a:r>
              <a:rPr lang="ja-JP" altLang="en-US" dirty="0"/>
              <a:t>⑪ テレワークの取扱い</a:t>
            </a:r>
            <a:endParaRPr lang="en-US" altLang="ja-JP" dirty="0"/>
          </a:p>
          <a:p>
            <a:pPr marL="0" indent="0">
              <a:buNone/>
            </a:pPr>
            <a:r>
              <a:rPr lang="ja-JP" altLang="en-US" dirty="0">
                <a:solidFill>
                  <a:srgbClr val="FF0000"/>
                </a:solidFill>
              </a:rPr>
              <a:t>⑫ 外国人介護人材に係る人員配置基準上の取扱いの見直し</a:t>
            </a:r>
          </a:p>
          <a:p>
            <a:pPr marL="0" indent="0">
              <a:buNone/>
            </a:pPr>
            <a:r>
              <a:rPr lang="ja-JP" altLang="en-US" dirty="0">
                <a:solidFill>
                  <a:srgbClr val="FF0000"/>
                </a:solidFill>
              </a:rPr>
              <a:t>⑬ 個別機能訓練加算の人員配置要件の緩和及び評価の見直し</a:t>
            </a:r>
          </a:p>
          <a:p>
            <a:pPr marL="0" indent="0">
              <a:buNone/>
            </a:pPr>
            <a:r>
              <a:rPr lang="ja-JP" altLang="en-US" dirty="0"/>
              <a:t>⑭特別地域加算、中山間地域等の小規模事業所加算及び中山間地域に居住する者へのサービス提供加算の対象地域の明確化</a:t>
            </a:r>
          </a:p>
          <a:p>
            <a:pPr marL="0" indent="0">
              <a:buNone/>
            </a:pPr>
            <a:r>
              <a:rPr lang="ja-JP" altLang="en-US" dirty="0">
                <a:solidFill>
                  <a:srgbClr val="FF0000"/>
                </a:solidFill>
              </a:rPr>
              <a:t>⑮通所系サービスにおける送迎に係る取扱いの明確化</a:t>
            </a:r>
            <a:endParaRPr lang="en-US" altLang="ja-JP" dirty="0">
              <a:solidFill>
                <a:srgbClr val="FF0000"/>
              </a:solidFill>
            </a:endParaRPr>
          </a:p>
          <a:p>
            <a:pPr marL="0" indent="0">
              <a:buNone/>
            </a:pPr>
            <a:endParaRPr lang="en-US" altLang="ja-JP" dirty="0"/>
          </a:p>
        </p:txBody>
      </p:sp>
      <p:sp>
        <p:nvSpPr>
          <p:cNvPr id="7" name="テキスト ボックス 6">
            <a:extLst>
              <a:ext uri="{FF2B5EF4-FFF2-40B4-BE49-F238E27FC236}">
                <a16:creationId xmlns:a16="http://schemas.microsoft.com/office/drawing/2014/main" id="{E019E632-F834-F724-C6A6-88147C591612}"/>
              </a:ext>
            </a:extLst>
          </p:cNvPr>
          <p:cNvSpPr txBox="1"/>
          <p:nvPr/>
        </p:nvSpPr>
        <p:spPr>
          <a:xfrm>
            <a:off x="361950" y="-69553"/>
            <a:ext cx="9857105" cy="1200329"/>
          </a:xfrm>
          <a:prstGeom prst="rect">
            <a:avLst/>
          </a:prstGeom>
          <a:noFill/>
        </p:spPr>
        <p:txBody>
          <a:bodyPr wrap="square">
            <a:spAutoFit/>
          </a:bodyPr>
          <a:lstStyle/>
          <a:p>
            <a:r>
              <a:rPr kumimoji="1" lang="ja-JP" altLang="en-US" sz="72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j-cs"/>
              </a:rPr>
              <a:t>通所介護はどうなる</a:t>
            </a:r>
            <a:endParaRPr lang="ja-JP" altLang="en-US" sz="1200" dirty="0"/>
          </a:p>
        </p:txBody>
      </p:sp>
    </p:spTree>
    <p:extLst>
      <p:ext uri="{BB962C8B-B14F-4D97-AF65-F5344CB8AC3E}">
        <p14:creationId xmlns:p14="http://schemas.microsoft.com/office/powerpoint/2010/main" val="1689425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16EB65-512A-668A-1587-A4558763392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1F06393-B21E-2C2E-9CE2-6ACB0FFD6DAE}"/>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E986C8AD-3948-577E-C9BE-AA6E55705904}"/>
              </a:ext>
            </a:extLst>
          </p:cNvPr>
          <p:cNvPicPr>
            <a:picLocks noChangeAspect="1"/>
          </p:cNvPicPr>
          <p:nvPr/>
        </p:nvPicPr>
        <p:blipFill>
          <a:blip r:embed="rId2"/>
          <a:stretch>
            <a:fillRect/>
          </a:stretch>
        </p:blipFill>
        <p:spPr>
          <a:xfrm>
            <a:off x="0" y="259532"/>
            <a:ext cx="9144000" cy="6338936"/>
          </a:xfrm>
          <a:prstGeom prst="rect">
            <a:avLst/>
          </a:prstGeom>
        </p:spPr>
      </p:pic>
    </p:spTree>
    <p:extLst>
      <p:ext uri="{BB962C8B-B14F-4D97-AF65-F5344CB8AC3E}">
        <p14:creationId xmlns:p14="http://schemas.microsoft.com/office/powerpoint/2010/main" val="1437684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CB2937-9407-4AA8-9569-B6B65C46BE5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88A7FAA-4627-2C79-3F53-AB67A0A6BCCA}"/>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6D24B38B-1761-14B4-6376-B3DB54E92D7E}"/>
              </a:ext>
            </a:extLst>
          </p:cNvPr>
          <p:cNvPicPr>
            <a:picLocks noChangeAspect="1"/>
          </p:cNvPicPr>
          <p:nvPr/>
        </p:nvPicPr>
        <p:blipFill>
          <a:blip r:embed="rId2"/>
          <a:stretch>
            <a:fillRect/>
          </a:stretch>
        </p:blipFill>
        <p:spPr>
          <a:xfrm>
            <a:off x="0" y="146210"/>
            <a:ext cx="9144000" cy="6565579"/>
          </a:xfrm>
          <a:prstGeom prst="rect">
            <a:avLst/>
          </a:prstGeom>
        </p:spPr>
      </p:pic>
    </p:spTree>
    <p:extLst>
      <p:ext uri="{BB962C8B-B14F-4D97-AF65-F5344CB8AC3E}">
        <p14:creationId xmlns:p14="http://schemas.microsoft.com/office/powerpoint/2010/main" val="3755495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A07086-0823-BCD0-2F0C-DE70DA4EB5B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DD0E121-F8E3-9799-ECE1-D49BF651EA05}"/>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8449CDC1-6427-1B07-1803-F64EDC605508}"/>
              </a:ext>
            </a:extLst>
          </p:cNvPr>
          <p:cNvPicPr>
            <a:picLocks noChangeAspect="1"/>
          </p:cNvPicPr>
          <p:nvPr/>
        </p:nvPicPr>
        <p:blipFill>
          <a:blip r:embed="rId2"/>
          <a:stretch>
            <a:fillRect/>
          </a:stretch>
        </p:blipFill>
        <p:spPr>
          <a:xfrm>
            <a:off x="81280" y="167300"/>
            <a:ext cx="9144000" cy="3841160"/>
          </a:xfrm>
          <a:prstGeom prst="rect">
            <a:avLst/>
          </a:prstGeom>
        </p:spPr>
      </p:pic>
    </p:spTree>
    <p:extLst>
      <p:ext uri="{BB962C8B-B14F-4D97-AF65-F5344CB8AC3E}">
        <p14:creationId xmlns:p14="http://schemas.microsoft.com/office/powerpoint/2010/main" val="614508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16472F-9E8A-AE4B-FF0B-2AB4C050C8D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1AB5A36-C7A0-50A0-2689-B33E30F9CB94}"/>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22023574-70C2-51D4-8A02-17BA4D64507B}"/>
              </a:ext>
            </a:extLst>
          </p:cNvPr>
          <p:cNvPicPr>
            <a:picLocks noChangeAspect="1"/>
          </p:cNvPicPr>
          <p:nvPr/>
        </p:nvPicPr>
        <p:blipFill>
          <a:blip r:embed="rId2"/>
          <a:stretch>
            <a:fillRect/>
          </a:stretch>
        </p:blipFill>
        <p:spPr>
          <a:xfrm>
            <a:off x="0" y="153537"/>
            <a:ext cx="9144000" cy="6550925"/>
          </a:xfrm>
          <a:prstGeom prst="rect">
            <a:avLst/>
          </a:prstGeom>
        </p:spPr>
      </p:pic>
    </p:spTree>
    <p:extLst>
      <p:ext uri="{BB962C8B-B14F-4D97-AF65-F5344CB8AC3E}">
        <p14:creationId xmlns:p14="http://schemas.microsoft.com/office/powerpoint/2010/main" val="1959017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2CCC10-CBB2-6B5C-D303-B3A1392741D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678759A-9C3E-55CC-1F6E-138A67545355}"/>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B08C5CF9-5F56-391C-A95F-B6CDCC1750B3}"/>
              </a:ext>
            </a:extLst>
          </p:cNvPr>
          <p:cNvPicPr>
            <a:picLocks noChangeAspect="1"/>
          </p:cNvPicPr>
          <p:nvPr/>
        </p:nvPicPr>
        <p:blipFill>
          <a:blip r:embed="rId2"/>
          <a:stretch>
            <a:fillRect/>
          </a:stretch>
        </p:blipFill>
        <p:spPr>
          <a:xfrm>
            <a:off x="0" y="264090"/>
            <a:ext cx="9144000" cy="6329819"/>
          </a:xfrm>
          <a:prstGeom prst="rect">
            <a:avLst/>
          </a:prstGeom>
        </p:spPr>
      </p:pic>
    </p:spTree>
    <p:extLst>
      <p:ext uri="{BB962C8B-B14F-4D97-AF65-F5344CB8AC3E}">
        <p14:creationId xmlns:p14="http://schemas.microsoft.com/office/powerpoint/2010/main" val="3556321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86A04-BB4D-941C-4FC9-4825090F089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7E5BE3B-B137-964E-5F47-0976447B48A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47F3CD1-9237-736F-0766-E4EC1A7C3CF7}"/>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5555D6BB-F0F4-2961-540C-698FED072684}"/>
              </a:ext>
            </a:extLst>
          </p:cNvPr>
          <p:cNvPicPr>
            <a:picLocks noChangeAspect="1"/>
          </p:cNvPicPr>
          <p:nvPr/>
        </p:nvPicPr>
        <p:blipFill>
          <a:blip r:embed="rId2"/>
          <a:stretch>
            <a:fillRect/>
          </a:stretch>
        </p:blipFill>
        <p:spPr>
          <a:xfrm>
            <a:off x="0" y="461741"/>
            <a:ext cx="9144000" cy="5934517"/>
          </a:xfrm>
          <a:prstGeom prst="rect">
            <a:avLst/>
          </a:prstGeom>
        </p:spPr>
      </p:pic>
    </p:spTree>
    <p:extLst>
      <p:ext uri="{BB962C8B-B14F-4D97-AF65-F5344CB8AC3E}">
        <p14:creationId xmlns:p14="http://schemas.microsoft.com/office/powerpoint/2010/main" val="225893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D0F55-C6BA-BF6A-D8CE-DC92514029E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62CEC8F-326D-C051-2B36-F86542BD2B59}"/>
              </a:ext>
            </a:extLst>
          </p:cNvPr>
          <p:cNvSpPr>
            <a:spLocks noGrp="1"/>
          </p:cNvSpPr>
          <p:nvPr>
            <p:ph type="title"/>
          </p:nvPr>
        </p:nvSpPr>
        <p:spPr>
          <a:xfrm>
            <a:off x="435610" y="151766"/>
            <a:ext cx="7886700" cy="935354"/>
          </a:xfrm>
        </p:spPr>
        <p:txBody>
          <a:bodyPr>
            <a:normAutofit/>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訪問介護はどうなる</a:t>
            </a:r>
          </a:p>
        </p:txBody>
      </p:sp>
      <p:sp>
        <p:nvSpPr>
          <p:cNvPr id="3" name="コンテンツ プレースホルダー 2">
            <a:extLst>
              <a:ext uri="{FF2B5EF4-FFF2-40B4-BE49-F238E27FC236}">
                <a16:creationId xmlns:a16="http://schemas.microsoft.com/office/drawing/2014/main" id="{DA35794C-95FA-23B6-BFFB-DBFC1B5D1A3A}"/>
              </a:ext>
            </a:extLst>
          </p:cNvPr>
          <p:cNvSpPr>
            <a:spLocks noGrp="1"/>
          </p:cNvSpPr>
          <p:nvPr>
            <p:ph idx="1"/>
          </p:nvPr>
        </p:nvSpPr>
        <p:spPr>
          <a:xfrm>
            <a:off x="435610" y="1310640"/>
            <a:ext cx="8484235" cy="6603999"/>
          </a:xfrm>
        </p:spPr>
        <p:txBody>
          <a:bodyPr>
            <a:normAutofit fontScale="55000" lnSpcReduction="20000"/>
          </a:bodyPr>
          <a:lstStyle/>
          <a:p>
            <a:pPr marL="0" indent="0">
              <a:lnSpc>
                <a:spcPct val="120000"/>
              </a:lnSpc>
              <a:buNone/>
            </a:pPr>
            <a:r>
              <a:rPr kumimoji="1" lang="ja-JP" altLang="en-US" sz="4000" dirty="0">
                <a:solidFill>
                  <a:srgbClr val="FF0000"/>
                </a:solidFill>
                <a:latin typeface="ＭＳ ゴシック" panose="020B0609070205080204" pitchFamily="49" charset="-128"/>
                <a:ea typeface="ＭＳ ゴシック" panose="020B0609070205080204" pitchFamily="49" charset="-128"/>
              </a:rPr>
              <a:t>① 訪問介護における特定事業所加算の見直し</a:t>
            </a:r>
          </a:p>
          <a:p>
            <a:pPr marL="0" indent="0">
              <a:lnSpc>
                <a:spcPct val="120000"/>
              </a:lnSpc>
              <a:buNone/>
            </a:pPr>
            <a:r>
              <a:rPr kumimoji="1" lang="ja-JP" altLang="en-US" sz="4000" dirty="0">
                <a:solidFill>
                  <a:srgbClr val="FF0000"/>
                </a:solidFill>
                <a:latin typeface="ＭＳ ゴシック" panose="020B0609070205080204" pitchFamily="49" charset="-128"/>
                <a:ea typeface="ＭＳ ゴシック" panose="020B0609070205080204" pitchFamily="49" charset="-128"/>
              </a:rPr>
              <a:t>② 業務継続計画未策定事業所に対する減算の導入</a:t>
            </a:r>
          </a:p>
          <a:p>
            <a:pPr marL="0" indent="0">
              <a:lnSpc>
                <a:spcPct val="120000"/>
              </a:lnSpc>
              <a:buNone/>
            </a:pPr>
            <a:r>
              <a:rPr kumimoji="1" lang="ja-JP" altLang="en-US" sz="4000" dirty="0">
                <a:solidFill>
                  <a:srgbClr val="FF0000"/>
                </a:solidFill>
                <a:latin typeface="ＭＳ ゴシック" panose="020B0609070205080204" pitchFamily="49" charset="-128"/>
                <a:ea typeface="ＭＳ ゴシック" panose="020B0609070205080204" pitchFamily="49" charset="-128"/>
              </a:rPr>
              <a:t>③ 高齢者虐待防止の推進</a:t>
            </a:r>
          </a:p>
          <a:p>
            <a:pPr marL="0" indent="0">
              <a:lnSpc>
                <a:spcPct val="120000"/>
              </a:lnSpc>
              <a:buNone/>
            </a:pPr>
            <a:r>
              <a:rPr kumimoji="1" lang="ja-JP" altLang="en-US" sz="4000" dirty="0">
                <a:solidFill>
                  <a:srgbClr val="FF0000"/>
                </a:solidFill>
                <a:latin typeface="ＭＳ ゴシック" panose="020B0609070205080204" pitchFamily="49" charset="-128"/>
                <a:ea typeface="ＭＳ ゴシック" panose="020B0609070205080204" pitchFamily="49" charset="-128"/>
              </a:rPr>
              <a:t>④ 身体的拘束等の適正化の推進</a:t>
            </a:r>
          </a:p>
          <a:p>
            <a:pPr marL="0" indent="0">
              <a:lnSpc>
                <a:spcPct val="120000"/>
              </a:lnSpc>
              <a:buNone/>
            </a:pPr>
            <a:r>
              <a:rPr kumimoji="1" lang="ja-JP" altLang="en-US" sz="4000" dirty="0">
                <a:solidFill>
                  <a:srgbClr val="FF0000"/>
                </a:solidFill>
                <a:latin typeface="ＭＳ ゴシック" panose="020B0609070205080204" pitchFamily="49" charset="-128"/>
                <a:ea typeface="ＭＳ ゴシック" panose="020B0609070205080204" pitchFamily="49" charset="-128"/>
              </a:rPr>
              <a:t>⑤ 認知症専門ケア加算の見直し</a:t>
            </a:r>
          </a:p>
          <a:p>
            <a:pPr marL="0" indent="0">
              <a:lnSpc>
                <a:spcPct val="120000"/>
              </a:lnSpc>
              <a:buNone/>
            </a:pPr>
            <a:r>
              <a:rPr kumimoji="1" lang="ja-JP" altLang="en-US" sz="4000" dirty="0">
                <a:solidFill>
                  <a:srgbClr val="FF0000"/>
                </a:solidFill>
                <a:latin typeface="ＭＳ ゴシック" panose="020B0609070205080204" pitchFamily="49" charset="-128"/>
                <a:ea typeface="ＭＳ ゴシック" panose="020B0609070205080204" pitchFamily="49" charset="-128"/>
              </a:rPr>
              <a:t>⑥ 口腔管理に係る連携の強化</a:t>
            </a:r>
          </a:p>
          <a:p>
            <a:pPr marL="0" indent="0">
              <a:lnSpc>
                <a:spcPct val="120000"/>
              </a:lnSpc>
              <a:buNone/>
            </a:pPr>
            <a:r>
              <a:rPr kumimoji="1" lang="ja-JP" altLang="en-US" sz="4000" dirty="0">
                <a:latin typeface="ＭＳ ゴシック" panose="020B0609070205080204" pitchFamily="49" charset="-128"/>
                <a:ea typeface="ＭＳ ゴシック" panose="020B0609070205080204" pitchFamily="49" charset="-128"/>
              </a:rPr>
              <a:t>⑦ 処遇改善関係加算の一本化</a:t>
            </a:r>
          </a:p>
          <a:p>
            <a:pPr marL="0" indent="0">
              <a:lnSpc>
                <a:spcPct val="120000"/>
              </a:lnSpc>
              <a:buNone/>
            </a:pPr>
            <a:r>
              <a:rPr kumimoji="1" lang="ja-JP" altLang="en-US" sz="4000" dirty="0">
                <a:latin typeface="ＭＳ ゴシック" panose="020B0609070205080204" pitchFamily="49" charset="-128"/>
                <a:ea typeface="ＭＳ ゴシック" panose="020B0609070205080204" pitchFamily="49" charset="-128"/>
              </a:rPr>
              <a:t>⑧ テレワークの取扱い</a:t>
            </a:r>
          </a:p>
          <a:p>
            <a:pPr marL="0" indent="0">
              <a:lnSpc>
                <a:spcPct val="120000"/>
              </a:lnSpc>
              <a:buNone/>
            </a:pPr>
            <a:r>
              <a:rPr kumimoji="1" lang="ja-JP" altLang="en-US" sz="4000" dirty="0">
                <a:latin typeface="ＭＳ ゴシック" panose="020B0609070205080204" pitchFamily="49" charset="-128"/>
                <a:ea typeface="ＭＳ ゴシック" panose="020B0609070205080204" pitchFamily="49" charset="-128"/>
              </a:rPr>
              <a:t>⑨ 同一建物等居住者にサービス提供する場合の報酬の見直し</a:t>
            </a:r>
          </a:p>
          <a:p>
            <a:pPr marL="0" indent="0">
              <a:lnSpc>
                <a:spcPct val="120000"/>
              </a:lnSpc>
              <a:buNone/>
            </a:pPr>
            <a:r>
              <a:rPr kumimoji="1" lang="ja-JP" altLang="en-US" sz="4000" dirty="0">
                <a:latin typeface="ＭＳ ゴシック" panose="020B0609070205080204" pitchFamily="49" charset="-128"/>
                <a:ea typeface="ＭＳ ゴシック" panose="020B0609070205080204" pitchFamily="49" charset="-128"/>
              </a:rPr>
              <a:t>⑩特別地域加算、中山間地域等の小規模事業所加算及び中山間地域に居住する者へのサービス提供加算の対象地域の明確化</a:t>
            </a:r>
          </a:p>
          <a:p>
            <a:pPr marL="0" indent="0">
              <a:lnSpc>
                <a:spcPct val="120000"/>
              </a:lnSpc>
              <a:buNone/>
            </a:pPr>
            <a:r>
              <a:rPr kumimoji="1" lang="ja-JP" altLang="en-US" sz="4000" dirty="0">
                <a:latin typeface="ＭＳ ゴシック" panose="020B0609070205080204" pitchFamily="49" charset="-128"/>
                <a:ea typeface="ＭＳ ゴシック" panose="020B0609070205080204" pitchFamily="49" charset="-128"/>
              </a:rPr>
              <a:t>⑪ 特別地域加算の対象地域の見直し</a:t>
            </a:r>
            <a:endParaRPr kumimoji="1" lang="ja-JP" altLang="en-US" dirty="0"/>
          </a:p>
        </p:txBody>
      </p:sp>
    </p:spTree>
    <p:extLst>
      <p:ext uri="{BB962C8B-B14F-4D97-AF65-F5344CB8AC3E}">
        <p14:creationId xmlns:p14="http://schemas.microsoft.com/office/powerpoint/2010/main" val="584228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E14A87-A1EB-79FE-72A6-A6B95F6F08F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51C7053-5D23-E7E1-2154-DA62BF0663F0}"/>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66147A93-6770-2AC5-FE55-9481C94E1B17}"/>
              </a:ext>
            </a:extLst>
          </p:cNvPr>
          <p:cNvPicPr>
            <a:picLocks noChangeAspect="1"/>
          </p:cNvPicPr>
          <p:nvPr/>
        </p:nvPicPr>
        <p:blipFill>
          <a:blip r:embed="rId2"/>
          <a:stretch>
            <a:fillRect/>
          </a:stretch>
        </p:blipFill>
        <p:spPr>
          <a:xfrm>
            <a:off x="0" y="480934"/>
            <a:ext cx="9144000" cy="5896131"/>
          </a:xfrm>
          <a:prstGeom prst="rect">
            <a:avLst/>
          </a:prstGeom>
        </p:spPr>
      </p:pic>
    </p:spTree>
    <p:extLst>
      <p:ext uri="{BB962C8B-B14F-4D97-AF65-F5344CB8AC3E}">
        <p14:creationId xmlns:p14="http://schemas.microsoft.com/office/powerpoint/2010/main" val="2456166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B897DD-B293-8CE8-3972-30D3DF2F05E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8781970-1452-5299-03A4-658C965FD92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4985DB4C-D407-7391-3E6E-56BAF7950B26}"/>
              </a:ext>
            </a:extLst>
          </p:cNvPr>
          <p:cNvPicPr>
            <a:picLocks noChangeAspect="1"/>
          </p:cNvPicPr>
          <p:nvPr/>
        </p:nvPicPr>
        <p:blipFill>
          <a:blip r:embed="rId2"/>
          <a:stretch>
            <a:fillRect/>
          </a:stretch>
        </p:blipFill>
        <p:spPr>
          <a:xfrm>
            <a:off x="0" y="229018"/>
            <a:ext cx="9144000" cy="6399963"/>
          </a:xfrm>
          <a:prstGeom prst="rect">
            <a:avLst/>
          </a:prstGeom>
        </p:spPr>
      </p:pic>
    </p:spTree>
    <p:extLst>
      <p:ext uri="{BB962C8B-B14F-4D97-AF65-F5344CB8AC3E}">
        <p14:creationId xmlns:p14="http://schemas.microsoft.com/office/powerpoint/2010/main" val="3872456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778CF9-EAC5-9B66-1829-001E7FD792B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B8EC24A-3C4C-5CDC-D934-3119193F041C}"/>
              </a:ext>
            </a:extLst>
          </p:cNvPr>
          <p:cNvSpPr>
            <a:spLocks noGrp="1"/>
          </p:cNvSpPr>
          <p:nvPr>
            <p:ph idx="1"/>
          </p:nvPr>
        </p:nvSpPr>
        <p:spPr/>
        <p:txBody>
          <a:bodyPr/>
          <a:lstStyle/>
          <a:p>
            <a:endParaRPr kumimoji="1" lang="ja-JP" altLang="en-US"/>
          </a:p>
        </p:txBody>
      </p:sp>
      <p:pic>
        <p:nvPicPr>
          <p:cNvPr id="7" name="図 6">
            <a:extLst>
              <a:ext uri="{FF2B5EF4-FFF2-40B4-BE49-F238E27FC236}">
                <a16:creationId xmlns:a16="http://schemas.microsoft.com/office/drawing/2014/main" id="{A29FB0DC-84D5-6178-F9A2-EF631DD03FF7}"/>
              </a:ext>
            </a:extLst>
          </p:cNvPr>
          <p:cNvPicPr>
            <a:picLocks noChangeAspect="1"/>
          </p:cNvPicPr>
          <p:nvPr/>
        </p:nvPicPr>
        <p:blipFill>
          <a:blip r:embed="rId2"/>
          <a:stretch>
            <a:fillRect/>
          </a:stretch>
        </p:blipFill>
        <p:spPr>
          <a:xfrm>
            <a:off x="0" y="220880"/>
            <a:ext cx="9144000" cy="6416240"/>
          </a:xfrm>
          <a:prstGeom prst="rect">
            <a:avLst/>
          </a:prstGeom>
        </p:spPr>
      </p:pic>
    </p:spTree>
    <p:extLst>
      <p:ext uri="{BB962C8B-B14F-4D97-AF65-F5344CB8AC3E}">
        <p14:creationId xmlns:p14="http://schemas.microsoft.com/office/powerpoint/2010/main" val="2149813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03EC5-D518-42AE-ADCB-A9A941A298C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146B607E-85DD-A340-3B41-A29EEF42E2B7}"/>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C41ACE9B-E18B-786A-7686-E540FEBD9323}"/>
              </a:ext>
            </a:extLst>
          </p:cNvPr>
          <p:cNvPicPr>
            <a:picLocks noChangeAspect="1"/>
          </p:cNvPicPr>
          <p:nvPr/>
        </p:nvPicPr>
        <p:blipFill>
          <a:blip r:embed="rId2"/>
          <a:stretch>
            <a:fillRect/>
          </a:stretch>
        </p:blipFill>
        <p:spPr>
          <a:xfrm>
            <a:off x="0" y="239426"/>
            <a:ext cx="9144000" cy="6379147"/>
          </a:xfrm>
          <a:prstGeom prst="rect">
            <a:avLst/>
          </a:prstGeom>
        </p:spPr>
      </p:pic>
    </p:spTree>
    <p:extLst>
      <p:ext uri="{BB962C8B-B14F-4D97-AF65-F5344CB8AC3E}">
        <p14:creationId xmlns:p14="http://schemas.microsoft.com/office/powerpoint/2010/main" val="2422820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4C298F-5F51-7AD1-6DF2-1CDDCD7B736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1F2FA843-4595-C5EC-FC8B-C518658E42B4}"/>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E010E1E8-17F6-1EBE-1B8F-0023DFDA2E63}"/>
              </a:ext>
            </a:extLst>
          </p:cNvPr>
          <p:cNvPicPr>
            <a:picLocks noChangeAspect="1"/>
          </p:cNvPicPr>
          <p:nvPr/>
        </p:nvPicPr>
        <p:blipFill>
          <a:blip r:embed="rId2"/>
          <a:stretch>
            <a:fillRect/>
          </a:stretch>
        </p:blipFill>
        <p:spPr>
          <a:xfrm>
            <a:off x="0" y="270848"/>
            <a:ext cx="9144000" cy="6316304"/>
          </a:xfrm>
          <a:prstGeom prst="rect">
            <a:avLst/>
          </a:prstGeom>
        </p:spPr>
      </p:pic>
    </p:spTree>
    <p:extLst>
      <p:ext uri="{BB962C8B-B14F-4D97-AF65-F5344CB8AC3E}">
        <p14:creationId xmlns:p14="http://schemas.microsoft.com/office/powerpoint/2010/main" val="790413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58F7E-AB72-174F-73E8-1A2D64CCC9B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61E8A5E-1227-168D-A258-B527F993B634}"/>
              </a:ext>
            </a:extLst>
          </p:cNvPr>
          <p:cNvSpPr>
            <a:spLocks noGrp="1"/>
          </p:cNvSpPr>
          <p:nvPr>
            <p:ph type="title"/>
          </p:nvPr>
        </p:nvSpPr>
        <p:spPr>
          <a:xfrm>
            <a:off x="457200" y="274638"/>
            <a:ext cx="8229600" cy="562074"/>
          </a:xfrm>
        </p:spPr>
        <p:txBody>
          <a:bodyPr>
            <a:normAutofit fontScale="90000"/>
          </a:bodyPr>
          <a:lstStyle/>
          <a:p>
            <a:r>
              <a:rPr kumimoji="1" lang="en-US" altLang="ja-JP" sz="4400" dirty="0"/>
              <a:t>ADL</a:t>
            </a:r>
            <a:r>
              <a:rPr kumimoji="1" lang="ja-JP" altLang="en-US" sz="4400" dirty="0"/>
              <a:t>維持等加算　</a:t>
            </a:r>
            <a:endParaRPr kumimoji="1" lang="ja-JP" altLang="en-US" dirty="0"/>
          </a:p>
        </p:txBody>
      </p:sp>
      <p:sp>
        <p:nvSpPr>
          <p:cNvPr id="3" name="コンテンツ プレースホルダー 2">
            <a:extLst>
              <a:ext uri="{FF2B5EF4-FFF2-40B4-BE49-F238E27FC236}">
                <a16:creationId xmlns:a16="http://schemas.microsoft.com/office/drawing/2014/main" id="{B3F95E2F-0317-72EE-5825-3253FFE7A0F6}"/>
              </a:ext>
            </a:extLst>
          </p:cNvPr>
          <p:cNvSpPr>
            <a:spLocks noGrp="1"/>
          </p:cNvSpPr>
          <p:nvPr>
            <p:ph idx="1"/>
          </p:nvPr>
        </p:nvSpPr>
        <p:spPr>
          <a:xfrm>
            <a:off x="382008" y="1814736"/>
            <a:ext cx="8568952" cy="5215984"/>
          </a:xfrm>
        </p:spPr>
        <p:txBody>
          <a:bodyPr>
            <a:normAutofit lnSpcReduction="10000"/>
          </a:bodyPr>
          <a:lstStyle/>
          <a:p>
            <a:pPr marL="0" indent="0">
              <a:buNone/>
            </a:pPr>
            <a:r>
              <a:rPr lang="ja-JP" altLang="en-US" sz="1800" dirty="0"/>
              <a:t>算定要件</a:t>
            </a:r>
            <a:endParaRPr lang="en-US" altLang="ja-JP" sz="1800" dirty="0"/>
          </a:p>
          <a:p>
            <a:pPr marL="0" indent="0">
              <a:buNone/>
            </a:pPr>
            <a:r>
              <a:rPr kumimoji="1" lang="ja-JP" altLang="en-US" sz="1800" dirty="0"/>
              <a:t>＜ </a:t>
            </a:r>
            <a:r>
              <a:rPr kumimoji="1" lang="en-US" altLang="ja-JP" sz="1800" dirty="0"/>
              <a:t>ADL</a:t>
            </a:r>
            <a:r>
              <a:rPr kumimoji="1" lang="ja-JP" altLang="en-US" sz="1800" dirty="0"/>
              <a:t>維持等加算</a:t>
            </a:r>
            <a:r>
              <a:rPr kumimoji="1" lang="en-US" altLang="ja-JP" sz="1800" dirty="0"/>
              <a:t>(Ⅰ) </a:t>
            </a:r>
            <a:r>
              <a:rPr kumimoji="1" lang="ja-JP" altLang="en-US" sz="1800" dirty="0"/>
              <a:t>＞</a:t>
            </a:r>
          </a:p>
          <a:p>
            <a:pPr marL="0" indent="0">
              <a:buNone/>
            </a:pPr>
            <a:r>
              <a:rPr kumimoji="1" lang="ja-JP" altLang="en-US" sz="1800" dirty="0"/>
              <a:t>○ 以下の要件を満たすこと</a:t>
            </a:r>
          </a:p>
          <a:p>
            <a:pPr marL="0" indent="0">
              <a:buNone/>
            </a:pPr>
            <a:r>
              <a:rPr kumimoji="1" lang="ja-JP" altLang="en-US" sz="1800" dirty="0"/>
              <a:t>イ 利用者等</a:t>
            </a:r>
            <a:r>
              <a:rPr kumimoji="1" lang="en-US" altLang="ja-JP" sz="1800" dirty="0"/>
              <a:t>(</a:t>
            </a:r>
            <a:r>
              <a:rPr kumimoji="1" lang="ja-JP" altLang="en-US" sz="1800" dirty="0"/>
              <a:t>当該施設等の評価対象利用期間が６月を超える者）の総数が</a:t>
            </a:r>
            <a:r>
              <a:rPr kumimoji="1" lang="en-US" altLang="ja-JP" sz="1800" dirty="0"/>
              <a:t>10</a:t>
            </a:r>
            <a:r>
              <a:rPr kumimoji="1" lang="ja-JP" altLang="en-US" sz="1800" dirty="0"/>
              <a:t>人以上であること。</a:t>
            </a:r>
          </a:p>
          <a:p>
            <a:pPr marL="0" indent="0">
              <a:buNone/>
            </a:pPr>
            <a:r>
              <a:rPr kumimoji="1" lang="ja-JP" altLang="en-US" sz="1800" dirty="0"/>
              <a:t>ロ 利用者等全員について、利用開始月と、当該月の翌月から起算して６月目（６月目にサービスの利用がない場合はサービスの利用があった最終月）において、</a:t>
            </a:r>
            <a:r>
              <a:rPr kumimoji="1" lang="en-US" altLang="ja-JP" sz="1800" dirty="0"/>
              <a:t>Barthel Index</a:t>
            </a:r>
            <a:r>
              <a:rPr kumimoji="1" lang="ja-JP" altLang="en-US" sz="1800" dirty="0"/>
              <a:t>を適切に評価できる者が</a:t>
            </a:r>
            <a:r>
              <a:rPr kumimoji="1" lang="en-US" altLang="ja-JP" sz="1800" dirty="0"/>
              <a:t>ADL</a:t>
            </a:r>
            <a:r>
              <a:rPr kumimoji="1" lang="ja-JP" altLang="en-US" sz="1800" dirty="0"/>
              <a:t>値を測定し、測定した日が属する月ごとに厚生労働省に提出していること。</a:t>
            </a:r>
          </a:p>
          <a:p>
            <a:pPr marL="0" indent="0">
              <a:buNone/>
            </a:pPr>
            <a:r>
              <a:rPr kumimoji="1" lang="ja-JP" altLang="en-US" sz="1800" dirty="0"/>
              <a:t>ハ 利用開始月の翌月から起算して６月目の月に測定したＡＤＬ値から利用開始月に測定したＡＤＬ値を控除し、初月の</a:t>
            </a:r>
            <a:r>
              <a:rPr kumimoji="1" lang="en-US" altLang="ja-JP" sz="1800" dirty="0"/>
              <a:t>ADL</a:t>
            </a:r>
            <a:r>
              <a:rPr kumimoji="1" lang="ja-JP" altLang="en-US" sz="1800" dirty="0"/>
              <a:t>値や要介護認定の状況等に応じた値を加えて得た値（調整済ＡＤＬ利得）について、利用者等から調整済ＡＤＬ利得の上位及び下位それぞれ１割の者を除いた者を評価対象利用者等とし、評価対象利用者等の調整済ＡＤＬ利得を平均して得た値が１以上であること。</a:t>
            </a:r>
          </a:p>
          <a:p>
            <a:pPr marL="0" indent="0">
              <a:buNone/>
            </a:pPr>
            <a:endParaRPr kumimoji="1" lang="en-US" altLang="ja-JP" sz="1800" dirty="0"/>
          </a:p>
          <a:p>
            <a:pPr marL="0" indent="0">
              <a:buNone/>
            </a:pPr>
            <a:r>
              <a:rPr kumimoji="1" lang="ja-JP" altLang="en-US" sz="1800" dirty="0"/>
              <a:t>＜ </a:t>
            </a:r>
            <a:r>
              <a:rPr kumimoji="1" lang="en-US" altLang="ja-JP" sz="1800" dirty="0"/>
              <a:t>ADL</a:t>
            </a:r>
            <a:r>
              <a:rPr kumimoji="1" lang="ja-JP" altLang="en-US" sz="1800" dirty="0"/>
              <a:t>維持等加算</a:t>
            </a:r>
            <a:r>
              <a:rPr kumimoji="1" lang="en-US" altLang="ja-JP" sz="1800" dirty="0"/>
              <a:t>(Ⅱ) </a:t>
            </a:r>
            <a:r>
              <a:rPr kumimoji="1" lang="ja-JP" altLang="en-US" sz="1800" dirty="0"/>
              <a:t>＞</a:t>
            </a:r>
          </a:p>
          <a:p>
            <a:pPr marL="0" indent="0">
              <a:buNone/>
            </a:pPr>
            <a:r>
              <a:rPr kumimoji="1" lang="ja-JP" altLang="en-US" sz="1800" dirty="0"/>
              <a:t>○ </a:t>
            </a:r>
            <a:r>
              <a:rPr kumimoji="1" lang="en-US" altLang="ja-JP" sz="1800" dirty="0"/>
              <a:t>ADL</a:t>
            </a:r>
            <a:r>
              <a:rPr kumimoji="1" lang="ja-JP" altLang="en-US" sz="1800" dirty="0"/>
              <a:t>維持等加算</a:t>
            </a:r>
            <a:r>
              <a:rPr kumimoji="1" lang="en-US" altLang="ja-JP" sz="1800" dirty="0"/>
              <a:t>(Ⅰ)</a:t>
            </a:r>
            <a:r>
              <a:rPr kumimoji="1" lang="ja-JP" altLang="en-US" sz="1800" dirty="0"/>
              <a:t>のイとロの要件を満たすこと。</a:t>
            </a:r>
          </a:p>
          <a:p>
            <a:pPr marL="0" indent="0">
              <a:buNone/>
            </a:pPr>
            <a:r>
              <a:rPr kumimoji="1" lang="ja-JP" altLang="en-US" sz="1800" dirty="0"/>
              <a:t>○ 評価対象利用者等の調整済ＡＤＬ利得を平均して得た値が２以上であること</a:t>
            </a:r>
            <a:r>
              <a:rPr kumimoji="1" lang="ja-JP" altLang="en-US" sz="2000" dirty="0"/>
              <a:t>。</a:t>
            </a:r>
          </a:p>
        </p:txBody>
      </p:sp>
      <p:sp>
        <p:nvSpPr>
          <p:cNvPr id="4" name="テキスト ボックス 3">
            <a:extLst>
              <a:ext uri="{FF2B5EF4-FFF2-40B4-BE49-F238E27FC236}">
                <a16:creationId xmlns:a16="http://schemas.microsoft.com/office/drawing/2014/main" id="{FCEF7CA8-FAE3-320F-78FC-00DE6AA8C049}"/>
              </a:ext>
            </a:extLst>
          </p:cNvPr>
          <p:cNvSpPr txBox="1"/>
          <p:nvPr/>
        </p:nvSpPr>
        <p:spPr>
          <a:xfrm>
            <a:off x="678531" y="913242"/>
            <a:ext cx="4129152" cy="646331"/>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ＡＤＬ維持等加算</a:t>
            </a:r>
            <a:r>
              <a:rPr kumimoji="1" lang="en-US" altLang="zh-TW"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(Ⅰ) </a:t>
            </a:r>
            <a:r>
              <a:rPr kumimoji="1" lang="zh-TW" altLang="en-US" sz="18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３</a:t>
            </a:r>
            <a:r>
              <a:rPr kumimoji="1" lang="ja-JP" altLang="en-US" sz="18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０</a:t>
            </a:r>
            <a:r>
              <a:rPr kumimoji="1" lang="zh-TW" altLang="en-US" sz="18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単位／月</a:t>
            </a:r>
            <a:endParaRPr kumimoji="1" lang="en-US" altLang="zh-TW" sz="18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ＡＤＬ維持等加算</a:t>
            </a:r>
            <a:r>
              <a:rPr kumimoji="1" lang="en-US" altLang="zh-TW"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(Ⅰ) </a:t>
            </a:r>
            <a:r>
              <a:rPr kumimoji="1" lang="ja-JP" altLang="en-US" sz="18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６０</a:t>
            </a:r>
            <a:r>
              <a:rPr kumimoji="1" lang="zh-TW" altLang="en-US" sz="18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単位／月</a:t>
            </a:r>
          </a:p>
        </p:txBody>
      </p:sp>
    </p:spTree>
    <p:extLst>
      <p:ext uri="{BB962C8B-B14F-4D97-AF65-F5344CB8AC3E}">
        <p14:creationId xmlns:p14="http://schemas.microsoft.com/office/powerpoint/2010/main" val="406790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arn(inVertical)">
                                      <p:cBhvr>
                                        <p:cTn id="22" dur="500"/>
                                        <p:tgtEl>
                                          <p:spTgt spid="3">
                                            <p:txEl>
                                              <p:pRg st="7" end="7"/>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arn(inVertical)">
                                      <p:cBhvr>
                                        <p:cTn id="25" dur="500"/>
                                        <p:tgtEl>
                                          <p:spTgt spid="3">
                                            <p:txEl>
                                              <p:pRg st="8" end="8"/>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arn(inVertical)">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DF24C-CA1E-D7FB-49AD-78349588B10B}"/>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86AB14E-0F6C-4BCC-881F-6BC492156706}"/>
              </a:ext>
            </a:extLst>
          </p:cNvPr>
          <p:cNvSpPr>
            <a:spLocks noGrp="1"/>
          </p:cNvSpPr>
          <p:nvPr>
            <p:ph idx="1"/>
          </p:nvPr>
        </p:nvSpPr>
        <p:spPr>
          <a:xfrm>
            <a:off x="251520" y="221499"/>
            <a:ext cx="8147248" cy="1872207"/>
          </a:xfrm>
        </p:spPr>
        <p:txBody>
          <a:bodyPr>
            <a:normAutofit fontScale="70000" lnSpcReduction="20000"/>
          </a:bodyPr>
          <a:lstStyle/>
          <a:p>
            <a:pPr marL="0" indent="0">
              <a:buNone/>
            </a:pPr>
            <a:r>
              <a:rPr lang="ja-JP" altLang="ja-JP" dirty="0"/>
              <a:t>【説明】ＡＤＬ評価の方法　</a:t>
            </a:r>
          </a:p>
          <a:p>
            <a:pPr marL="0" indent="0">
              <a:buNone/>
            </a:pPr>
            <a:r>
              <a:rPr lang="ja-JP" altLang="ja-JP" dirty="0"/>
              <a:t>利用者のＡＤＬ評価は、バーセルインデックス（</a:t>
            </a:r>
            <a:r>
              <a:rPr lang="en-US" altLang="ja-JP" dirty="0" err="1"/>
              <a:t>Barthel</a:t>
            </a:r>
            <a:r>
              <a:rPr lang="en-US" altLang="ja-JP" dirty="0"/>
              <a:t> Index</a:t>
            </a:r>
            <a:r>
              <a:rPr lang="ja-JP" altLang="ja-JP" dirty="0"/>
              <a:t>）を用い</a:t>
            </a:r>
            <a:r>
              <a:rPr lang="ja-JP" altLang="en-US" dirty="0"/>
              <a:t>る</a:t>
            </a:r>
            <a:r>
              <a:rPr lang="ja-JP" altLang="ja-JP" dirty="0"/>
              <a:t>。パーセルインデックスは、食事、車椅子からベッドへの移動、整容、トイレ動作、入浴、歩行、階段昇降、着替え、排便コントロール、排尿コントロールの計１０項目を５点刻みで点数化し、その合計点を</a:t>
            </a:r>
            <a:r>
              <a:rPr lang="en-US" altLang="ja-JP" dirty="0"/>
              <a:t>100</a:t>
            </a:r>
            <a:r>
              <a:rPr lang="ja-JP" altLang="ja-JP" dirty="0"/>
              <a:t>点満点として評価する</a:t>
            </a:r>
            <a:endParaRPr kumimoji="1" lang="ja-JP" altLang="en-US" dirty="0"/>
          </a:p>
        </p:txBody>
      </p:sp>
      <p:pic>
        <p:nvPicPr>
          <p:cNvPr id="7" name="図 6">
            <a:extLst>
              <a:ext uri="{FF2B5EF4-FFF2-40B4-BE49-F238E27FC236}">
                <a16:creationId xmlns:a16="http://schemas.microsoft.com/office/drawing/2014/main" id="{13C2F527-96E0-CD4E-0392-7FA4A658B3C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8840"/>
            <a:ext cx="8147248" cy="4680520"/>
          </a:xfrm>
          <a:prstGeom prst="rect">
            <a:avLst/>
          </a:prstGeom>
          <a:noFill/>
          <a:ln>
            <a:noFill/>
          </a:ln>
        </p:spPr>
      </p:pic>
    </p:spTree>
    <p:extLst>
      <p:ext uri="{BB962C8B-B14F-4D97-AF65-F5344CB8AC3E}">
        <p14:creationId xmlns:p14="http://schemas.microsoft.com/office/powerpoint/2010/main" val="211255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87D2E5-C810-BEE8-A500-C504DF69CB9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1FBFB8C-5AD5-7C5E-6F77-4ECDB8854B64}"/>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F7228C7D-1490-4EAA-7D57-6307B0E6DA52}"/>
              </a:ext>
            </a:extLst>
          </p:cNvPr>
          <p:cNvPicPr>
            <a:picLocks noChangeAspect="1"/>
          </p:cNvPicPr>
          <p:nvPr/>
        </p:nvPicPr>
        <p:blipFill>
          <a:blip r:embed="rId2"/>
          <a:stretch>
            <a:fillRect/>
          </a:stretch>
        </p:blipFill>
        <p:spPr>
          <a:xfrm>
            <a:off x="0" y="239134"/>
            <a:ext cx="9144000" cy="6379731"/>
          </a:xfrm>
          <a:prstGeom prst="rect">
            <a:avLst/>
          </a:prstGeom>
        </p:spPr>
      </p:pic>
    </p:spTree>
    <p:extLst>
      <p:ext uri="{BB962C8B-B14F-4D97-AF65-F5344CB8AC3E}">
        <p14:creationId xmlns:p14="http://schemas.microsoft.com/office/powerpoint/2010/main" val="4195611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F7B0B7-6C4E-D9A5-527B-D78F9DFBE23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B54EE61-F359-6AC8-6A06-325ABEB72CE6}"/>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2D74B6D5-CA61-0FFD-E4D8-0570BAD150ED}"/>
              </a:ext>
            </a:extLst>
          </p:cNvPr>
          <p:cNvPicPr>
            <a:picLocks noChangeAspect="1"/>
          </p:cNvPicPr>
          <p:nvPr/>
        </p:nvPicPr>
        <p:blipFill>
          <a:blip r:embed="rId2"/>
          <a:stretch>
            <a:fillRect/>
          </a:stretch>
        </p:blipFill>
        <p:spPr>
          <a:xfrm>
            <a:off x="0" y="203955"/>
            <a:ext cx="9144000" cy="6450089"/>
          </a:xfrm>
          <a:prstGeom prst="rect">
            <a:avLst/>
          </a:prstGeom>
        </p:spPr>
      </p:pic>
    </p:spTree>
    <p:extLst>
      <p:ext uri="{BB962C8B-B14F-4D97-AF65-F5344CB8AC3E}">
        <p14:creationId xmlns:p14="http://schemas.microsoft.com/office/powerpoint/2010/main" val="505353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1542A6-16F4-0275-EC6D-E4147987262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8B16C42-2F9A-7541-32E3-60B933E75314}"/>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60ADDDBA-749B-AB85-513F-C15A902A9CB9}"/>
              </a:ext>
            </a:extLst>
          </p:cNvPr>
          <p:cNvPicPr>
            <a:picLocks noChangeAspect="1"/>
          </p:cNvPicPr>
          <p:nvPr/>
        </p:nvPicPr>
        <p:blipFill>
          <a:blip r:embed="rId2"/>
          <a:stretch>
            <a:fillRect/>
          </a:stretch>
        </p:blipFill>
        <p:spPr>
          <a:xfrm>
            <a:off x="0" y="618066"/>
            <a:ext cx="9144000" cy="5621867"/>
          </a:xfrm>
          <a:prstGeom prst="rect">
            <a:avLst/>
          </a:prstGeom>
        </p:spPr>
      </p:pic>
    </p:spTree>
    <p:extLst>
      <p:ext uri="{BB962C8B-B14F-4D97-AF65-F5344CB8AC3E}">
        <p14:creationId xmlns:p14="http://schemas.microsoft.com/office/powerpoint/2010/main" val="1544467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1369DB-0C63-873D-E99E-868504474D1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719ECEA-4E89-FAAE-7B4D-EEC4B0A991D4}"/>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F1636AA6-BC93-09C9-91C1-01A475B0AE02}"/>
              </a:ext>
            </a:extLst>
          </p:cNvPr>
          <p:cNvPicPr>
            <a:picLocks noChangeAspect="1"/>
          </p:cNvPicPr>
          <p:nvPr/>
        </p:nvPicPr>
        <p:blipFill>
          <a:blip r:embed="rId2"/>
          <a:stretch>
            <a:fillRect/>
          </a:stretch>
        </p:blipFill>
        <p:spPr>
          <a:xfrm>
            <a:off x="0" y="456570"/>
            <a:ext cx="9144000" cy="5944859"/>
          </a:xfrm>
          <a:prstGeom prst="rect">
            <a:avLst/>
          </a:prstGeom>
        </p:spPr>
      </p:pic>
    </p:spTree>
    <p:extLst>
      <p:ext uri="{BB962C8B-B14F-4D97-AF65-F5344CB8AC3E}">
        <p14:creationId xmlns:p14="http://schemas.microsoft.com/office/powerpoint/2010/main" val="4030667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281E2-8389-B4D5-1383-2D896B2179BD}"/>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0BA0106-BF60-B351-CF80-4D95895BC1F7}"/>
              </a:ext>
            </a:extLst>
          </p:cNvPr>
          <p:cNvSpPr>
            <a:spLocks noGrp="1"/>
          </p:cNvSpPr>
          <p:nvPr>
            <p:ph idx="1"/>
          </p:nvPr>
        </p:nvSpPr>
        <p:spPr>
          <a:xfrm>
            <a:off x="91440" y="975360"/>
            <a:ext cx="8864600" cy="5882640"/>
          </a:xfrm>
        </p:spPr>
        <p:txBody>
          <a:bodyPr>
            <a:normAutofit fontScale="92500" lnSpcReduction="10000"/>
          </a:bodyPr>
          <a:lstStyle/>
          <a:p>
            <a:pPr marL="0" indent="0">
              <a:buNone/>
            </a:pPr>
            <a:r>
              <a:rPr kumimoji="1" lang="ja-JP" altLang="en-US" sz="1600" dirty="0"/>
              <a:t>① 豪雪地帯等において急な気象状況の悪化等があった場合の通所介護費等の所要時間の取扱いの明確化</a:t>
            </a:r>
          </a:p>
          <a:p>
            <a:pPr marL="0" indent="0">
              <a:buNone/>
            </a:pPr>
            <a:r>
              <a:rPr kumimoji="1" lang="ja-JP" altLang="en-US" sz="1600" dirty="0"/>
              <a:t>② 通所リハビリテーションにおける機能訓練事業所の共生型サービス、基準該当サービスの提供の拡充★</a:t>
            </a:r>
          </a:p>
          <a:p>
            <a:pPr marL="0" indent="0">
              <a:buNone/>
            </a:pPr>
            <a:r>
              <a:rPr kumimoji="1" lang="ja-JP" altLang="en-US" sz="1600" dirty="0">
                <a:solidFill>
                  <a:srgbClr val="FF0000"/>
                </a:solidFill>
              </a:rPr>
              <a:t>③ 医療機関のリハビリテーション計画書の受け取りの義務化★</a:t>
            </a:r>
          </a:p>
          <a:p>
            <a:pPr marL="0" indent="0">
              <a:buNone/>
            </a:pPr>
            <a:r>
              <a:rPr kumimoji="1" lang="ja-JP" altLang="en-US" sz="1600" dirty="0">
                <a:solidFill>
                  <a:srgbClr val="FF0000"/>
                </a:solidFill>
              </a:rPr>
              <a:t>④ 退院後早期のリハビリテーション実施に向けた退院時情報連携の推進★</a:t>
            </a:r>
          </a:p>
          <a:p>
            <a:pPr marL="0" indent="0">
              <a:buNone/>
            </a:pPr>
            <a:r>
              <a:rPr kumimoji="1" lang="ja-JP" altLang="en-US" sz="1600" dirty="0"/>
              <a:t>⑤ 業務継続計画未策定事業所に対する減算の導入★</a:t>
            </a:r>
          </a:p>
          <a:p>
            <a:pPr marL="0" indent="0">
              <a:buNone/>
            </a:pPr>
            <a:r>
              <a:rPr kumimoji="1" lang="ja-JP" altLang="en-US" sz="1600" dirty="0"/>
              <a:t>⑥ 高齢者虐待防止の推進★</a:t>
            </a:r>
          </a:p>
          <a:p>
            <a:pPr marL="0" indent="0">
              <a:buNone/>
            </a:pPr>
            <a:r>
              <a:rPr kumimoji="1" lang="ja-JP" altLang="en-US" sz="1600" dirty="0"/>
              <a:t>⑦ 身体的拘束等の適正化の推進★</a:t>
            </a:r>
          </a:p>
          <a:p>
            <a:pPr marL="0" indent="0">
              <a:buNone/>
            </a:pPr>
            <a:r>
              <a:rPr kumimoji="1" lang="ja-JP" altLang="en-US" sz="1600" dirty="0">
                <a:solidFill>
                  <a:srgbClr val="FF0000"/>
                </a:solidFill>
              </a:rPr>
              <a:t>⑧ 訪問・通所リハビリテーションにおけるリハビリテーション、口腔、栄養の一体的取組の推進</a:t>
            </a:r>
          </a:p>
          <a:p>
            <a:pPr marL="0" indent="0">
              <a:buNone/>
            </a:pPr>
            <a:r>
              <a:rPr kumimoji="1" lang="ja-JP" altLang="en-US" sz="1600" dirty="0">
                <a:solidFill>
                  <a:srgbClr val="FF0000"/>
                </a:solidFill>
              </a:rPr>
              <a:t>⑨ リハビリテーション・個別機能訓練、口腔管理、栄養管理に係る一体的計画書の見直し★</a:t>
            </a:r>
          </a:p>
          <a:p>
            <a:pPr marL="0" indent="0">
              <a:buNone/>
            </a:pPr>
            <a:r>
              <a:rPr kumimoji="1" lang="ja-JP" altLang="en-US" sz="1600" dirty="0"/>
              <a:t>⑩訪問及び通所リハビリテーションのみなし指定の見直し</a:t>
            </a:r>
            <a:endParaRPr kumimoji="1" lang="en-US" altLang="ja-JP" sz="1600" dirty="0"/>
          </a:p>
          <a:p>
            <a:pPr marL="0" indent="0">
              <a:buNone/>
            </a:pPr>
            <a:r>
              <a:rPr kumimoji="1" lang="ja-JP" altLang="en-US" sz="1600" dirty="0">
                <a:solidFill>
                  <a:srgbClr val="FF0000"/>
                </a:solidFill>
              </a:rPr>
              <a:t>⑪ 介護予防サービスにおけるリハビリテーションの質の向上に向けた評価（予防のみ）</a:t>
            </a:r>
          </a:p>
          <a:p>
            <a:pPr marL="0" indent="0">
              <a:buNone/>
            </a:pPr>
            <a:r>
              <a:rPr kumimoji="1" lang="ja-JP" altLang="en-US" sz="1600" dirty="0">
                <a:solidFill>
                  <a:srgbClr val="FF0000"/>
                </a:solidFill>
              </a:rPr>
              <a:t>⑫ 通所リハビリテーションの事業所規模別基本報酬の見直し</a:t>
            </a:r>
          </a:p>
          <a:p>
            <a:pPr marL="0" indent="0">
              <a:buNone/>
            </a:pPr>
            <a:r>
              <a:rPr kumimoji="1" lang="ja-JP" altLang="en-US" sz="1600" dirty="0"/>
              <a:t>⑬ケアプラン作成に係る「主治の医師等」の明確化★</a:t>
            </a:r>
          </a:p>
          <a:p>
            <a:pPr marL="0" indent="0">
              <a:buNone/>
            </a:pPr>
            <a:r>
              <a:rPr kumimoji="1" lang="ja-JP" altLang="en-US" sz="1600" dirty="0">
                <a:solidFill>
                  <a:srgbClr val="FF0000"/>
                </a:solidFill>
              </a:rPr>
              <a:t>⑭ 通所リハビリテーションにおける入浴介助加算</a:t>
            </a:r>
            <a:r>
              <a:rPr kumimoji="1" lang="en-US" altLang="ja-JP" sz="1600" dirty="0">
                <a:solidFill>
                  <a:srgbClr val="FF0000"/>
                </a:solidFill>
              </a:rPr>
              <a:t>(Ⅱ)</a:t>
            </a:r>
            <a:r>
              <a:rPr kumimoji="1" lang="ja-JP" altLang="en-US" sz="1600" dirty="0">
                <a:solidFill>
                  <a:srgbClr val="FF0000"/>
                </a:solidFill>
              </a:rPr>
              <a:t>の見直し</a:t>
            </a:r>
          </a:p>
          <a:p>
            <a:pPr marL="0" indent="0">
              <a:buNone/>
            </a:pPr>
            <a:r>
              <a:rPr kumimoji="1" lang="ja-JP" altLang="en-US" sz="1600" dirty="0"/>
              <a:t>⑮ 科学的介護推進体制加算の見直し★</a:t>
            </a:r>
          </a:p>
          <a:p>
            <a:pPr marL="0" indent="0">
              <a:buNone/>
            </a:pPr>
            <a:r>
              <a:rPr kumimoji="1" lang="ja-JP" altLang="en-US" sz="1600" dirty="0"/>
              <a:t>⑯ 処遇改善関係加算の一本化★</a:t>
            </a:r>
          </a:p>
          <a:p>
            <a:pPr marL="0" indent="0">
              <a:buNone/>
            </a:pPr>
            <a:r>
              <a:rPr kumimoji="1" lang="ja-JP" altLang="en-US" sz="1600" dirty="0"/>
              <a:t>⑰ テレワークの取扱い★</a:t>
            </a:r>
          </a:p>
          <a:p>
            <a:pPr marL="0" indent="0">
              <a:buNone/>
            </a:pPr>
            <a:r>
              <a:rPr kumimoji="1" lang="ja-JP" altLang="en-US" sz="1600" dirty="0"/>
              <a:t>⑱ 外国人介護人材に係る人員配置基準上の取扱いの見直し★</a:t>
            </a:r>
          </a:p>
          <a:p>
            <a:pPr marL="0" indent="0">
              <a:buNone/>
            </a:pPr>
            <a:r>
              <a:rPr kumimoji="1" lang="ja-JP" altLang="en-US" sz="1600" dirty="0">
                <a:solidFill>
                  <a:srgbClr val="FF0000"/>
                </a:solidFill>
              </a:rPr>
              <a:t>⑲ 運動器機能向上加算の基本報酬への包括化（予防のみ）</a:t>
            </a:r>
          </a:p>
          <a:p>
            <a:pPr marL="0" indent="0">
              <a:buNone/>
            </a:pPr>
            <a:r>
              <a:rPr kumimoji="1" lang="ja-JP" altLang="en-US" sz="1600" dirty="0"/>
              <a:t>⑳特別地域加算、中山間地域等の小規模事業所加算及び中山間地域に居住する者へのサービス提供加算の対象地域の明確化★</a:t>
            </a:r>
          </a:p>
          <a:p>
            <a:pPr marL="0" indent="0">
              <a:buNone/>
            </a:pPr>
            <a:r>
              <a:rPr kumimoji="1" lang="ja-JP" altLang="en-US" sz="1600" dirty="0"/>
              <a:t>㉑通所系サービスにおける送迎に係る取扱いの明確化</a:t>
            </a:r>
          </a:p>
        </p:txBody>
      </p:sp>
      <p:sp>
        <p:nvSpPr>
          <p:cNvPr id="5" name="テキスト ボックス 4">
            <a:extLst>
              <a:ext uri="{FF2B5EF4-FFF2-40B4-BE49-F238E27FC236}">
                <a16:creationId xmlns:a16="http://schemas.microsoft.com/office/drawing/2014/main" id="{737E55FB-EEAF-7C0F-B3D4-FCECB5B8962B}"/>
              </a:ext>
            </a:extLst>
          </p:cNvPr>
          <p:cNvSpPr txBox="1"/>
          <p:nvPr/>
        </p:nvSpPr>
        <p:spPr>
          <a:xfrm>
            <a:off x="398144" y="265231"/>
            <a:ext cx="692721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通所リハビリテーションはどうなる</a:t>
            </a:r>
          </a:p>
        </p:txBody>
      </p:sp>
    </p:spTree>
    <p:extLst>
      <p:ext uri="{BB962C8B-B14F-4D97-AF65-F5344CB8AC3E}">
        <p14:creationId xmlns:p14="http://schemas.microsoft.com/office/powerpoint/2010/main" val="1285619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833DD-294D-D238-46FE-AFA2544E9EB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E66CAF8-E141-1EDC-766F-8A768C755ED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030E71E-D598-F06E-F751-2CC967020886}"/>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0849714A-38DE-4AE2-0D3F-4849F221501C}"/>
              </a:ext>
            </a:extLst>
          </p:cNvPr>
          <p:cNvPicPr>
            <a:picLocks noChangeAspect="1"/>
          </p:cNvPicPr>
          <p:nvPr/>
        </p:nvPicPr>
        <p:blipFill>
          <a:blip r:embed="rId2"/>
          <a:stretch>
            <a:fillRect/>
          </a:stretch>
        </p:blipFill>
        <p:spPr>
          <a:xfrm>
            <a:off x="0" y="234515"/>
            <a:ext cx="9144000" cy="6388969"/>
          </a:xfrm>
          <a:prstGeom prst="rect">
            <a:avLst/>
          </a:prstGeom>
        </p:spPr>
      </p:pic>
    </p:spTree>
    <p:extLst>
      <p:ext uri="{BB962C8B-B14F-4D97-AF65-F5344CB8AC3E}">
        <p14:creationId xmlns:p14="http://schemas.microsoft.com/office/powerpoint/2010/main" val="2767293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B6C56-FCD5-5539-1855-E10F77A3494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B96150F-1F75-AC43-D2DF-008CC6EB60F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BC6DBCB-2530-C6AD-ADE9-265973528E6E}"/>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80ABA2C9-E0BD-CDB7-0E05-AF6C680888DE}"/>
              </a:ext>
            </a:extLst>
          </p:cNvPr>
          <p:cNvPicPr>
            <a:picLocks noChangeAspect="1"/>
          </p:cNvPicPr>
          <p:nvPr/>
        </p:nvPicPr>
        <p:blipFill>
          <a:blip r:embed="rId2"/>
          <a:stretch>
            <a:fillRect/>
          </a:stretch>
        </p:blipFill>
        <p:spPr>
          <a:xfrm>
            <a:off x="0" y="170006"/>
            <a:ext cx="9144000" cy="6517987"/>
          </a:xfrm>
          <a:prstGeom prst="rect">
            <a:avLst/>
          </a:prstGeom>
        </p:spPr>
      </p:pic>
    </p:spTree>
    <p:extLst>
      <p:ext uri="{BB962C8B-B14F-4D97-AF65-F5344CB8AC3E}">
        <p14:creationId xmlns:p14="http://schemas.microsoft.com/office/powerpoint/2010/main" val="3944483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9FA42C-3B51-6215-1F6D-2BC227C500E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5E340DB-E34B-B16F-B890-BA1977225127}"/>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6E895525-C2D9-F5F1-59B0-B713E85A8CB0}"/>
              </a:ext>
            </a:extLst>
          </p:cNvPr>
          <p:cNvPicPr>
            <a:picLocks noChangeAspect="1"/>
          </p:cNvPicPr>
          <p:nvPr/>
        </p:nvPicPr>
        <p:blipFill>
          <a:blip r:embed="rId2"/>
          <a:stretch>
            <a:fillRect/>
          </a:stretch>
        </p:blipFill>
        <p:spPr>
          <a:xfrm>
            <a:off x="0" y="375376"/>
            <a:ext cx="9144000" cy="6107248"/>
          </a:xfrm>
          <a:prstGeom prst="rect">
            <a:avLst/>
          </a:prstGeom>
        </p:spPr>
      </p:pic>
    </p:spTree>
    <p:extLst>
      <p:ext uri="{BB962C8B-B14F-4D97-AF65-F5344CB8AC3E}">
        <p14:creationId xmlns:p14="http://schemas.microsoft.com/office/powerpoint/2010/main" val="3158342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31BF4C-A556-A003-2CED-CBFDDCAB199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904E947-6A4D-43B7-3977-F5849425D7A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C63798C2-DEC1-88EA-21E7-27A2F241D492}"/>
              </a:ext>
            </a:extLst>
          </p:cNvPr>
          <p:cNvPicPr>
            <a:picLocks noChangeAspect="1"/>
          </p:cNvPicPr>
          <p:nvPr/>
        </p:nvPicPr>
        <p:blipFill>
          <a:blip r:embed="rId2"/>
          <a:stretch>
            <a:fillRect/>
          </a:stretch>
        </p:blipFill>
        <p:spPr>
          <a:xfrm>
            <a:off x="0" y="232350"/>
            <a:ext cx="9144000" cy="6393299"/>
          </a:xfrm>
          <a:prstGeom prst="rect">
            <a:avLst/>
          </a:prstGeom>
        </p:spPr>
      </p:pic>
    </p:spTree>
    <p:extLst>
      <p:ext uri="{BB962C8B-B14F-4D97-AF65-F5344CB8AC3E}">
        <p14:creationId xmlns:p14="http://schemas.microsoft.com/office/powerpoint/2010/main" val="1342721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F33633-D765-2623-1F2F-687FE1E7001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94695C8-4549-EF6B-36DB-47B519C04CBA}"/>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B5732C42-A8B4-2D52-4D08-B93696999886}"/>
              </a:ext>
            </a:extLst>
          </p:cNvPr>
          <p:cNvPicPr>
            <a:picLocks noChangeAspect="1"/>
          </p:cNvPicPr>
          <p:nvPr/>
        </p:nvPicPr>
        <p:blipFill>
          <a:blip r:embed="rId2"/>
          <a:stretch>
            <a:fillRect/>
          </a:stretch>
        </p:blipFill>
        <p:spPr>
          <a:xfrm>
            <a:off x="0" y="206389"/>
            <a:ext cx="9144000" cy="6445221"/>
          </a:xfrm>
          <a:prstGeom prst="rect">
            <a:avLst/>
          </a:prstGeom>
        </p:spPr>
      </p:pic>
    </p:spTree>
    <p:extLst>
      <p:ext uri="{BB962C8B-B14F-4D97-AF65-F5344CB8AC3E}">
        <p14:creationId xmlns:p14="http://schemas.microsoft.com/office/powerpoint/2010/main" val="1145115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D06C01-7C1B-1C8E-32AC-7971D344136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E44714F-FD99-D9D6-6CC8-5A6E0AE38E88}"/>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7FBD0D55-FB9E-0E0A-80DE-5A04F26A384B}"/>
              </a:ext>
            </a:extLst>
          </p:cNvPr>
          <p:cNvPicPr>
            <a:picLocks noChangeAspect="1"/>
          </p:cNvPicPr>
          <p:nvPr/>
        </p:nvPicPr>
        <p:blipFill>
          <a:blip r:embed="rId2"/>
          <a:stretch>
            <a:fillRect/>
          </a:stretch>
        </p:blipFill>
        <p:spPr>
          <a:xfrm>
            <a:off x="0" y="209341"/>
            <a:ext cx="9144000" cy="6439318"/>
          </a:xfrm>
          <a:prstGeom prst="rect">
            <a:avLst/>
          </a:prstGeom>
        </p:spPr>
      </p:pic>
    </p:spTree>
    <p:extLst>
      <p:ext uri="{BB962C8B-B14F-4D97-AF65-F5344CB8AC3E}">
        <p14:creationId xmlns:p14="http://schemas.microsoft.com/office/powerpoint/2010/main" val="2318355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338FA1-A645-0168-4691-5A37309720E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83490E0-CD9C-8245-5D2B-CC883E1A17A9}"/>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EBFF9808-7F84-BC06-0744-BD1E3E48AD26}"/>
              </a:ext>
            </a:extLst>
          </p:cNvPr>
          <p:cNvPicPr>
            <a:picLocks noChangeAspect="1"/>
          </p:cNvPicPr>
          <p:nvPr/>
        </p:nvPicPr>
        <p:blipFill>
          <a:blip r:embed="rId2"/>
          <a:stretch>
            <a:fillRect/>
          </a:stretch>
        </p:blipFill>
        <p:spPr>
          <a:xfrm>
            <a:off x="0" y="223491"/>
            <a:ext cx="9144000" cy="6411017"/>
          </a:xfrm>
          <a:prstGeom prst="rect">
            <a:avLst/>
          </a:prstGeom>
        </p:spPr>
      </p:pic>
    </p:spTree>
    <p:extLst>
      <p:ext uri="{BB962C8B-B14F-4D97-AF65-F5344CB8AC3E}">
        <p14:creationId xmlns:p14="http://schemas.microsoft.com/office/powerpoint/2010/main" val="4094831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EDFFC2-8AFC-F0AB-65CD-A320478D978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F63FF5F-8F81-7F55-395F-5F59B66DFB4E}"/>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AA4F80A2-F551-A9ED-823E-F398D9AFE200}"/>
              </a:ext>
            </a:extLst>
          </p:cNvPr>
          <p:cNvPicPr>
            <a:picLocks noChangeAspect="1"/>
          </p:cNvPicPr>
          <p:nvPr/>
        </p:nvPicPr>
        <p:blipFill>
          <a:blip r:embed="rId2"/>
          <a:stretch>
            <a:fillRect/>
          </a:stretch>
        </p:blipFill>
        <p:spPr>
          <a:xfrm>
            <a:off x="0" y="306141"/>
            <a:ext cx="9144000" cy="6245717"/>
          </a:xfrm>
          <a:prstGeom prst="rect">
            <a:avLst/>
          </a:prstGeom>
        </p:spPr>
      </p:pic>
    </p:spTree>
    <p:extLst>
      <p:ext uri="{BB962C8B-B14F-4D97-AF65-F5344CB8AC3E}">
        <p14:creationId xmlns:p14="http://schemas.microsoft.com/office/powerpoint/2010/main" val="115764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F4FA09-DAE6-C0C1-63E9-ECE8ACF593C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131037D8-0C4A-FF7A-4E6E-33D1EC5A811C}"/>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816CD90B-7671-1E3D-C8DF-FEB2ED95CC84}"/>
              </a:ext>
            </a:extLst>
          </p:cNvPr>
          <p:cNvPicPr>
            <a:picLocks noChangeAspect="1"/>
          </p:cNvPicPr>
          <p:nvPr/>
        </p:nvPicPr>
        <p:blipFill>
          <a:blip r:embed="rId2"/>
          <a:stretch>
            <a:fillRect/>
          </a:stretch>
        </p:blipFill>
        <p:spPr>
          <a:xfrm>
            <a:off x="0" y="279032"/>
            <a:ext cx="9144000" cy="6299935"/>
          </a:xfrm>
          <a:prstGeom prst="rect">
            <a:avLst/>
          </a:prstGeom>
        </p:spPr>
      </p:pic>
    </p:spTree>
    <p:extLst>
      <p:ext uri="{BB962C8B-B14F-4D97-AF65-F5344CB8AC3E}">
        <p14:creationId xmlns:p14="http://schemas.microsoft.com/office/powerpoint/2010/main" val="684302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6244E-6018-EC6A-CDA4-0069D23C3A9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19E3490-B834-6DAC-876C-FD3B73B7E030}"/>
              </a:ext>
            </a:extLst>
          </p:cNvPr>
          <p:cNvSpPr>
            <a:spLocks noGrp="1"/>
          </p:cNvSpPr>
          <p:nvPr>
            <p:ph type="title"/>
          </p:nvPr>
        </p:nvSpPr>
        <p:spPr>
          <a:xfrm>
            <a:off x="108011" y="116632"/>
            <a:ext cx="8769289" cy="455753"/>
          </a:xfrm>
          <a:solidFill>
            <a:srgbClr val="FFFF00"/>
          </a:solidFill>
        </p:spPr>
        <p:txBody>
          <a:bodyPr>
            <a:normAutofit fontScale="90000"/>
          </a:bodyPr>
          <a:lstStyle/>
          <a:p>
            <a:r>
              <a:rPr kumimoji="1" lang="ja-JP" altLang="en-US" dirty="0">
                <a:latin typeface="ＭＳ ゴシック" panose="020B0609070205080204" pitchFamily="49" charset="-128"/>
                <a:ea typeface="ＭＳ ゴシック" panose="020B0609070205080204" pitchFamily="49" charset="-128"/>
              </a:rPr>
              <a:t>訪問介護の基本報酬 </a:t>
            </a:r>
            <a:r>
              <a:rPr kumimoji="1" lang="en-US" altLang="ja-JP" dirty="0">
                <a:latin typeface="ＭＳ ゴシック" panose="020B0609070205080204" pitchFamily="49" charset="-128"/>
                <a:ea typeface="ＭＳ ゴシック" panose="020B0609070205080204" pitchFamily="49" charset="-128"/>
              </a:rPr>
              <a:t>2012</a:t>
            </a:r>
            <a:r>
              <a:rPr kumimoji="1" lang="ja-JP" altLang="en-US" dirty="0">
                <a:latin typeface="ＭＳ ゴシック" panose="020B0609070205080204" pitchFamily="49" charset="-128"/>
                <a:ea typeface="ＭＳ ゴシック" panose="020B0609070205080204" pitchFamily="49" charset="-128"/>
              </a:rPr>
              <a:t>年⇒</a:t>
            </a:r>
            <a:r>
              <a:rPr kumimoji="1" lang="en-US" altLang="ja-JP" dirty="0">
                <a:latin typeface="ＭＳ ゴシック" panose="020B0609070205080204" pitchFamily="49" charset="-128"/>
                <a:ea typeface="ＭＳ ゴシック" panose="020B0609070205080204" pitchFamily="49" charset="-128"/>
              </a:rPr>
              <a:t>2024</a:t>
            </a:r>
            <a:r>
              <a:rPr kumimoji="1" lang="ja-JP" altLang="en-US" dirty="0">
                <a:latin typeface="ＭＳ ゴシック" panose="020B0609070205080204" pitchFamily="49" charset="-128"/>
                <a:ea typeface="ＭＳ ゴシック" panose="020B0609070205080204" pitchFamily="49" charset="-128"/>
              </a:rPr>
              <a:t>年</a:t>
            </a:r>
          </a:p>
        </p:txBody>
      </p:sp>
      <p:graphicFrame>
        <p:nvGraphicFramePr>
          <p:cNvPr id="5" name="コンテンツ プレースホルダー 4">
            <a:extLst>
              <a:ext uri="{FF2B5EF4-FFF2-40B4-BE49-F238E27FC236}">
                <a16:creationId xmlns:a16="http://schemas.microsoft.com/office/drawing/2014/main" id="{318F7124-A662-3F27-6A24-57A0C8C21658}"/>
              </a:ext>
            </a:extLst>
          </p:cNvPr>
          <p:cNvGraphicFramePr>
            <a:graphicFrameLocks noGrp="1"/>
          </p:cNvGraphicFramePr>
          <p:nvPr>
            <p:ph idx="1"/>
            <p:extLst>
              <p:ext uri="{D42A27DB-BD31-4B8C-83A1-F6EECF244321}">
                <p14:modId xmlns:p14="http://schemas.microsoft.com/office/powerpoint/2010/main" val="2146470074"/>
              </p:ext>
            </p:extLst>
          </p:nvPr>
        </p:nvGraphicFramePr>
        <p:xfrm>
          <a:off x="108011" y="661569"/>
          <a:ext cx="8388425" cy="4046266"/>
        </p:xfrm>
        <a:graphic>
          <a:graphicData uri="http://schemas.openxmlformats.org/drawingml/2006/table">
            <a:tbl>
              <a:tblPr firstRow="1" firstCol="1" bandRow="1"/>
              <a:tblGrid>
                <a:gridCol w="1403648">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265920">
                  <a:extLst>
                    <a:ext uri="{9D8B030D-6E8A-4147-A177-3AD203B41FA5}">
                      <a16:colId xmlns:a16="http://schemas.microsoft.com/office/drawing/2014/main" val="20003"/>
                    </a:ext>
                  </a:extLst>
                </a:gridCol>
                <a:gridCol w="981421">
                  <a:extLst>
                    <a:ext uri="{9D8B030D-6E8A-4147-A177-3AD203B41FA5}">
                      <a16:colId xmlns:a16="http://schemas.microsoft.com/office/drawing/2014/main" val="20004"/>
                    </a:ext>
                  </a:extLst>
                </a:gridCol>
                <a:gridCol w="1056916">
                  <a:extLst>
                    <a:ext uri="{9D8B030D-6E8A-4147-A177-3AD203B41FA5}">
                      <a16:colId xmlns:a16="http://schemas.microsoft.com/office/drawing/2014/main" val="20005"/>
                    </a:ext>
                  </a:extLst>
                </a:gridCol>
              </a:tblGrid>
              <a:tr h="504055">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時間区分</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kumimoji="1" lang="en-US" altLang="ja-JP" sz="2000" dirty="0">
                          <a:latin typeface="ＭＳ ゴシック" panose="020B0609070205080204" pitchFamily="49" charset="-128"/>
                          <a:ea typeface="ＭＳ ゴシック" panose="020B0609070205080204" pitchFamily="49" charset="-128"/>
                        </a:rPr>
                        <a:t>2012</a:t>
                      </a:r>
                      <a:r>
                        <a:rPr kumimoji="1" lang="ja-JP" altLang="en-US" sz="2000" dirty="0">
                          <a:latin typeface="ＭＳ ゴシック" panose="020B0609070205080204" pitchFamily="49" charset="-128"/>
                          <a:ea typeface="ＭＳ ゴシック" panose="020B0609070205080204" pitchFamily="49" charset="-128"/>
                        </a:rPr>
                        <a:t>年</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lang="ja-JP" sz="2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kumimoji="1" lang="en-US" altLang="ja-JP" sz="2000" dirty="0">
                          <a:latin typeface="ＭＳ ゴシック" panose="020B0609070205080204" pitchFamily="49" charset="-128"/>
                          <a:ea typeface="ＭＳ ゴシック" panose="020B0609070205080204" pitchFamily="49" charset="-128"/>
                        </a:rPr>
                        <a:t>2024</a:t>
                      </a:r>
                      <a:r>
                        <a:rPr kumimoji="1" lang="ja-JP" altLang="en-US" sz="2000" dirty="0">
                          <a:latin typeface="ＭＳ ゴシック" panose="020B0609070205080204" pitchFamily="49" charset="-128"/>
                          <a:ea typeface="ＭＳ ゴシック" panose="020B0609070205080204" pitchFamily="49" charset="-128"/>
                        </a:rPr>
                        <a:t>年</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増減</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6343">
                <a:tc rowSpan="6">
                  <a:txBody>
                    <a:bodyPr/>
                    <a:lstStyle/>
                    <a:p>
                      <a:pPr algn="just">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身体介護中心型</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20</a:t>
                      </a: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分未満</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170</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lang="ja-JP" sz="2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16</a:t>
                      </a: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3</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 </a:t>
                      </a:r>
                      <a:r>
                        <a:rPr lang="ja-JP" altLang="en-US"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a:t>
                      </a:r>
                      <a:r>
                        <a:rPr lang="en-US" altLang="ja-JP"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7</a:t>
                      </a:r>
                      <a:endParaRPr lang="ja-JP" sz="28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6343">
                <a:tc vMerge="1">
                  <a:txBody>
                    <a:bodyPr/>
                    <a:lstStyle/>
                    <a:p>
                      <a:endParaRPr kumimoji="1" lang="ja-JP" altLang="en-US"/>
                    </a:p>
                  </a:txBody>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20</a:t>
                      </a: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分以上</a:t>
                      </a: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30</a:t>
                      </a:r>
                      <a:r>
                        <a:rPr lang="ja-JP" alt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分</a:t>
                      </a: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未満</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254</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lang="ja-JP" sz="2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2</a:t>
                      </a: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44</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 </a:t>
                      </a:r>
                      <a:r>
                        <a:rPr lang="ja-JP" altLang="en-US"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a:t>
                      </a:r>
                      <a:r>
                        <a:rPr lang="en-US" altLang="ja-JP"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10</a:t>
                      </a:r>
                      <a:endParaRPr lang="ja-JP" sz="28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1990">
                <a:tc vMerge="1">
                  <a:txBody>
                    <a:bodyPr/>
                    <a:lstStyle/>
                    <a:p>
                      <a:endParaRPr kumimoji="1" lang="ja-JP" altLang="en-US"/>
                    </a:p>
                  </a:txBody>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30</a:t>
                      </a: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分以上</a:t>
                      </a:r>
                      <a:r>
                        <a:rPr lang="en-US" sz="2400" kern="100" dirty="0">
                          <a:effectLst/>
                          <a:latin typeface="Century" panose="02040604050505020304" pitchFamily="18" charset="0"/>
                          <a:ea typeface="ＭＳ ゴシック" panose="020B0609070205080204" pitchFamily="49" charset="-128"/>
                          <a:cs typeface="Times New Roman" panose="02020603050405020304" pitchFamily="18" charset="0"/>
                        </a:rPr>
                        <a:t>1</a:t>
                      </a: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時間未満</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402</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lang="ja-JP" sz="2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3</a:t>
                      </a: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87</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 </a:t>
                      </a:r>
                      <a:r>
                        <a:rPr lang="ja-JP" altLang="en-US"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a:t>
                      </a:r>
                      <a:r>
                        <a:rPr lang="en-US" altLang="ja-JP"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15</a:t>
                      </a:r>
                      <a:endParaRPr lang="ja-JP" sz="28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37016">
                <a:tc vMerge="1">
                  <a:txBody>
                    <a:bodyPr/>
                    <a:lstStyle/>
                    <a:p>
                      <a:endParaRPr kumimoji="1" lang="ja-JP" altLang="en-US"/>
                    </a:p>
                  </a:txBody>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1</a:t>
                      </a: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時間以上</a:t>
                      </a: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1</a:t>
                      </a:r>
                      <a:r>
                        <a:rPr lang="ja-JP" alt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時間</a:t>
                      </a: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30</a:t>
                      </a:r>
                      <a:r>
                        <a:rPr lang="ja-JP" alt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分</a:t>
                      </a: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未満</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584</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lang="ja-JP" sz="2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5</a:t>
                      </a: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67</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 </a:t>
                      </a:r>
                      <a:r>
                        <a:rPr lang="ja-JP" altLang="en-US"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a:t>
                      </a:r>
                      <a:r>
                        <a:rPr lang="en-US" altLang="ja-JP"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17</a:t>
                      </a:r>
                      <a:endParaRPr lang="ja-JP" sz="28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3304">
                <a:tc vMerge="1">
                  <a:txBody>
                    <a:bodyPr/>
                    <a:lstStyle/>
                    <a:p>
                      <a:endParaRPr kumimoji="1" lang="ja-JP" altLang="en-US"/>
                    </a:p>
                  </a:txBody>
                  <a:tcPr/>
                </a:tc>
                <a:tc>
                  <a:txBody>
                    <a:bodyPr/>
                    <a:lstStyle/>
                    <a:p>
                      <a:pPr algn="just">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以降</a:t>
                      </a: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30</a:t>
                      </a:r>
                      <a:r>
                        <a:rPr lang="ja-JP" alt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分</a:t>
                      </a: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増すごとに算定</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00" algn="just">
                        <a:spcAft>
                          <a:spcPts val="0"/>
                        </a:spcAft>
                      </a:pP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83</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63500"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8</a:t>
                      </a: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2</a:t>
                      </a: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 </a:t>
                      </a:r>
                      <a:r>
                        <a:rPr lang="ja-JP" altLang="en-US"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a:t>
                      </a:r>
                      <a:r>
                        <a:rPr lang="en-US"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1</a:t>
                      </a:r>
                      <a:endParaRPr lang="ja-JP" sz="28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6343">
                <a:tc vMerge="1">
                  <a:txBody>
                    <a:bodyPr/>
                    <a:lstStyle/>
                    <a:p>
                      <a:endParaRPr kumimoji="1" lang="ja-JP" altLang="en-US"/>
                    </a:p>
                  </a:txBody>
                  <a:tcPr/>
                </a:tc>
                <a:tc>
                  <a:txBody>
                    <a:bodyPr/>
                    <a:lstStyle/>
                    <a:p>
                      <a:pPr algn="just">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※生活援助加算</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 </a:t>
                      </a: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70</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indent="63500" algn="just">
                        <a:spcAft>
                          <a:spcPts val="0"/>
                        </a:spcAft>
                      </a:pPr>
                      <a:r>
                        <a:rPr lang="en-US" altLang="ja-JP" sz="2400" kern="100" dirty="0">
                          <a:solidFill>
                            <a:schemeClr val="tx1"/>
                          </a:solidFill>
                          <a:effectLst/>
                          <a:latin typeface="ＭＳ ゴシック" panose="020B0609070205080204" pitchFamily="49" charset="-128"/>
                          <a:ea typeface="ＭＳ 明朝" panose="02020609040205080304" pitchFamily="17" charset="-128"/>
                          <a:cs typeface="Times New Roman" panose="02020603050405020304" pitchFamily="18" charset="0"/>
                        </a:rPr>
                        <a:t>65</a:t>
                      </a:r>
                      <a:endParaRPr lang="ja-JP" sz="28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altLang="ja-JP" sz="2400" kern="100" dirty="0">
                          <a:solidFill>
                            <a:srgbClr val="FF0000"/>
                          </a:solidFill>
                          <a:effectLst/>
                          <a:latin typeface="Century" panose="02040604050505020304" pitchFamily="18" charset="0"/>
                          <a:ea typeface="ＭＳ ゴシック" panose="020B0609070205080204" pitchFamily="49" charset="-128"/>
                          <a:cs typeface="Times New Roman" panose="02020603050405020304" pitchFamily="18" charset="0"/>
                        </a:rPr>
                        <a:t> </a:t>
                      </a:r>
                      <a:r>
                        <a:rPr lang="ja-JP" altLang="en-US"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a:t>
                      </a:r>
                      <a:r>
                        <a:rPr lang="en-US" altLang="ja-JP"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5</a:t>
                      </a:r>
                      <a:endParaRPr lang="ja-JP" sz="28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6343">
                <a:tc rowSpan="2">
                  <a:txBody>
                    <a:bodyPr/>
                    <a:lstStyle/>
                    <a:p>
                      <a:pPr algn="just">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生活援助中心型</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20</a:t>
                      </a: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分以上</a:t>
                      </a:r>
                      <a:r>
                        <a:rPr lang="en-US" sz="2400" kern="100" dirty="0">
                          <a:effectLst/>
                          <a:latin typeface="Century" panose="02040604050505020304" pitchFamily="18" charset="0"/>
                          <a:ea typeface="ＭＳ ゴシック" panose="020B0609070205080204" pitchFamily="49" charset="-128"/>
                          <a:cs typeface="Times New Roman" panose="02020603050405020304" pitchFamily="18" charset="0"/>
                        </a:rPr>
                        <a:t>45</a:t>
                      </a: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分未満</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190</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lang="ja-JP" sz="2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US" sz="2400" kern="100" dirty="0">
                          <a:solidFill>
                            <a:schemeClr val="tx1"/>
                          </a:solidFill>
                          <a:effectLst/>
                          <a:latin typeface="ＭＳ ゴシック" panose="020B0609070205080204" pitchFamily="49" charset="-128"/>
                          <a:ea typeface="ＭＳ 明朝" panose="02020609040205080304" pitchFamily="17" charset="-128"/>
                          <a:cs typeface="Times New Roman" panose="02020603050405020304" pitchFamily="18" charset="0"/>
                        </a:rPr>
                        <a:t>1</a:t>
                      </a:r>
                      <a:r>
                        <a:rPr lang="en-US" altLang="ja-JP" sz="2400" kern="100" dirty="0">
                          <a:solidFill>
                            <a:schemeClr val="tx1"/>
                          </a:solidFill>
                          <a:effectLst/>
                          <a:latin typeface="ＭＳ ゴシック" panose="020B0609070205080204" pitchFamily="49" charset="-128"/>
                          <a:ea typeface="ＭＳ 明朝" panose="02020609040205080304" pitchFamily="17" charset="-128"/>
                          <a:cs typeface="Times New Roman" panose="02020603050405020304" pitchFamily="18" charset="0"/>
                        </a:rPr>
                        <a:t>79</a:t>
                      </a:r>
                      <a:endParaRPr lang="ja-JP" sz="28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ja-JP" sz="2000" kern="100" dirty="0">
                          <a:solidFill>
                            <a:srgbClr val="FF0000"/>
                          </a:solidFill>
                          <a:effectLst/>
                          <a:latin typeface="Century" panose="02040604050505020304" pitchFamily="18" charset="0"/>
                          <a:ea typeface="ＭＳ ゴシック" panose="020B0609070205080204" pitchFamily="49" charset="-128"/>
                          <a:cs typeface="Times New Roman" panose="02020603050405020304" pitchFamily="18" charset="0"/>
                        </a:rPr>
                        <a:t> </a:t>
                      </a:r>
                      <a:r>
                        <a:rPr lang="ja-JP" altLang="en-US" sz="20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a:t>
                      </a:r>
                      <a:r>
                        <a:rPr lang="en-US" altLang="ja-JP"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11</a:t>
                      </a:r>
                      <a:endParaRPr lang="ja-JP" altLang="ja-JP" sz="28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442">
                <a:tc vMerge="1">
                  <a:txBody>
                    <a:bodyPr/>
                    <a:lstStyle/>
                    <a:p>
                      <a:endParaRPr kumimoji="1" lang="ja-JP" altLang="en-US"/>
                    </a:p>
                  </a:txBody>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45</a:t>
                      </a: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分以上</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235</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US" sz="2400" kern="100" dirty="0">
                          <a:solidFill>
                            <a:schemeClr val="tx1"/>
                          </a:solidFill>
                          <a:effectLst/>
                          <a:latin typeface="ＭＳ ゴシック" panose="020B0609070205080204" pitchFamily="49" charset="-128"/>
                          <a:ea typeface="ＭＳ 明朝" panose="02020609040205080304" pitchFamily="17" charset="-128"/>
                          <a:cs typeface="Times New Roman" panose="02020603050405020304" pitchFamily="18" charset="0"/>
                        </a:rPr>
                        <a:t>22</a:t>
                      </a:r>
                      <a:r>
                        <a:rPr lang="en-US" altLang="ja-JP" sz="2400" kern="100" dirty="0">
                          <a:solidFill>
                            <a:schemeClr val="tx1"/>
                          </a:solidFill>
                          <a:effectLst/>
                          <a:latin typeface="ＭＳ ゴシック" panose="020B0609070205080204" pitchFamily="49" charset="-128"/>
                          <a:ea typeface="ＭＳ 明朝" panose="02020609040205080304" pitchFamily="17" charset="-128"/>
                          <a:cs typeface="Times New Roman" panose="02020603050405020304" pitchFamily="18" charset="0"/>
                        </a:rPr>
                        <a:t>0</a:t>
                      </a:r>
                      <a:endParaRPr lang="ja-JP" sz="28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20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　▲</a:t>
                      </a:r>
                      <a:r>
                        <a:rPr lang="en-US" altLang="ja-JP"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15</a:t>
                      </a:r>
                      <a:endPar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86343">
                <a:tc gridSpan="2">
                  <a:txBody>
                    <a:bodyPr/>
                    <a:lstStyle/>
                    <a:p>
                      <a:pPr algn="just">
                        <a:spcAft>
                          <a:spcPts val="0"/>
                        </a:spcAft>
                      </a:pPr>
                      <a:r>
                        <a:rPr lang="ja-JP" sz="2400" kern="100" dirty="0">
                          <a:effectLst/>
                          <a:latin typeface="Century" panose="02040604050505020304" pitchFamily="18" charset="0"/>
                          <a:ea typeface="ＭＳ ゴシック" panose="020B0609070205080204" pitchFamily="49" charset="-128"/>
                          <a:cs typeface="Times New Roman" panose="02020603050405020304" pitchFamily="18" charset="0"/>
                        </a:rPr>
                        <a:t>通院等乗降介助</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indent="63500" algn="just">
                        <a:spcAft>
                          <a:spcPts val="0"/>
                        </a:spcAft>
                      </a:pP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100</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a:effectLst/>
                          <a:latin typeface="ＭＳ ゴシック" panose="020B0609070205080204" pitchFamily="49" charset="-128"/>
                          <a:ea typeface="ＭＳ 明朝" panose="02020609040205080304" pitchFamily="17" charset="-128"/>
                          <a:cs typeface="Times New Roman" panose="02020603050405020304" pitchFamily="18" charset="0"/>
                        </a:rPr>
                        <a:t> </a:t>
                      </a:r>
                      <a:endParaRPr lang="ja-JP" sz="2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spcAft>
                          <a:spcPts val="0"/>
                        </a:spcAft>
                      </a:pPr>
                      <a:r>
                        <a:rPr lang="en-US"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 9</a:t>
                      </a:r>
                      <a:r>
                        <a:rPr lang="en-US" altLang="ja-JP" sz="2400" kern="100" dirty="0">
                          <a:effectLst/>
                          <a:latin typeface="ＭＳ ゴシック" panose="020B0609070205080204" pitchFamily="49" charset="-128"/>
                          <a:ea typeface="ＭＳ 明朝" panose="02020609040205080304" pitchFamily="17" charset="-128"/>
                          <a:cs typeface="Times New Roman" panose="02020603050405020304" pitchFamily="18" charset="0"/>
                        </a:rPr>
                        <a:t>7</a:t>
                      </a:r>
                      <a:endParaRPr lang="ja-JP" sz="2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 </a:t>
                      </a:r>
                      <a:r>
                        <a:rPr lang="ja-JP" altLang="en-US"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a:t>
                      </a:r>
                      <a:r>
                        <a:rPr lang="en-US" altLang="ja-JP" sz="2400" kern="100" dirty="0">
                          <a:solidFill>
                            <a:srgbClr val="FF0000"/>
                          </a:solidFill>
                          <a:effectLst/>
                          <a:latin typeface="ＭＳ ゴシック" panose="020B0609070205080204" pitchFamily="49" charset="-128"/>
                          <a:ea typeface="ＭＳ 明朝" panose="02020609040205080304" pitchFamily="17" charset="-128"/>
                          <a:cs typeface="Times New Roman" panose="02020603050405020304" pitchFamily="18" charset="0"/>
                        </a:rPr>
                        <a:t>3</a:t>
                      </a:r>
                      <a:endParaRPr lang="ja-JP" sz="28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8" name="Rectangle 3">
            <a:extLst>
              <a:ext uri="{FF2B5EF4-FFF2-40B4-BE49-F238E27FC236}">
                <a16:creationId xmlns:a16="http://schemas.microsoft.com/office/drawing/2014/main" id="{B6B22440-17A0-319F-6CE5-B522E05441CC}"/>
              </a:ext>
            </a:extLst>
          </p:cNvPr>
          <p:cNvSpPr>
            <a:spLocks noChangeArrowheads="1"/>
          </p:cNvSpPr>
          <p:nvPr/>
        </p:nvSpPr>
        <p:spPr bwMode="auto">
          <a:xfrm>
            <a:off x="19050" y="4978790"/>
            <a:ext cx="9144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mn-cs"/>
              </a:rPr>
              <a:t>ヘルパーの基本報酬は</a:t>
            </a:r>
            <a:r>
              <a:rPr kumimoji="0" lang="en-US" altLang="ja-JP" sz="40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mn-cs"/>
              </a:rPr>
              <a:t>12</a:t>
            </a:r>
            <a:r>
              <a:rPr kumimoji="0" lang="ja-JP" altLang="en-US" sz="40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mn-cs"/>
              </a:rPr>
              <a:t>年前の水準から</a:t>
            </a:r>
            <a:r>
              <a:rPr lang="ja-JP" altLang="en-US" sz="4000" b="1" dirty="0">
                <a:solidFill>
                  <a:srgbClr val="FF0000"/>
                </a:solidFill>
                <a:latin typeface="Arial" panose="020B0604020202020204" pitchFamily="34" charset="0"/>
                <a:ea typeface="游ゴシック" panose="020B0400000000000000" pitchFamily="50" charset="-128"/>
              </a:rPr>
              <a:t>大きく下落</a:t>
            </a:r>
            <a:r>
              <a:rPr kumimoji="0" lang="ja-JP" altLang="en-US" sz="40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mn-cs"/>
              </a:rPr>
              <a:t>！</a:t>
            </a:r>
          </a:p>
        </p:txBody>
      </p:sp>
      <p:sp>
        <p:nvSpPr>
          <p:cNvPr id="6" name="四角形: 角を丸くする 5">
            <a:extLst>
              <a:ext uri="{FF2B5EF4-FFF2-40B4-BE49-F238E27FC236}">
                <a16:creationId xmlns:a16="http://schemas.microsoft.com/office/drawing/2014/main" id="{C6B78327-3AFE-74E5-9B73-8417A3D3548C}"/>
              </a:ext>
            </a:extLst>
          </p:cNvPr>
          <p:cNvSpPr/>
          <p:nvPr/>
        </p:nvSpPr>
        <p:spPr>
          <a:xfrm>
            <a:off x="5105400" y="977616"/>
            <a:ext cx="1222138" cy="3730219"/>
          </a:xfrm>
          <a:prstGeom prst="roundRect">
            <a:avLst>
              <a:gd name="adj" fmla="val 0"/>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07C9018A-A5DC-AD33-29F1-928506194265}"/>
              </a:ext>
            </a:extLst>
          </p:cNvPr>
          <p:cNvSpPr/>
          <p:nvPr/>
        </p:nvSpPr>
        <p:spPr>
          <a:xfrm>
            <a:off x="6467475" y="1066800"/>
            <a:ext cx="2165113" cy="3641035"/>
          </a:xfrm>
          <a:prstGeom prst="roundRect">
            <a:avLst>
              <a:gd name="adj" fmla="val 0"/>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9991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AFCA3-A430-1ED7-BC3E-D93D20ACD72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1EE0655C-C03B-9C6D-3920-46536257BF1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D1A7AA79-BF7F-67FC-1501-597778D5FA21}"/>
              </a:ext>
            </a:extLst>
          </p:cNvPr>
          <p:cNvPicPr>
            <a:picLocks noChangeAspect="1"/>
          </p:cNvPicPr>
          <p:nvPr/>
        </p:nvPicPr>
        <p:blipFill>
          <a:blip r:embed="rId2"/>
          <a:stretch>
            <a:fillRect/>
          </a:stretch>
        </p:blipFill>
        <p:spPr>
          <a:xfrm>
            <a:off x="0" y="273854"/>
            <a:ext cx="9144000" cy="6310291"/>
          </a:xfrm>
          <a:prstGeom prst="rect">
            <a:avLst/>
          </a:prstGeom>
        </p:spPr>
      </p:pic>
    </p:spTree>
    <p:extLst>
      <p:ext uri="{BB962C8B-B14F-4D97-AF65-F5344CB8AC3E}">
        <p14:creationId xmlns:p14="http://schemas.microsoft.com/office/powerpoint/2010/main" val="452213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89F42C-3C98-94A4-6706-DD99E12098C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30CA18C-B6B3-0E65-AB5B-8BB91FF3E341}"/>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1358C346-5F45-D072-A716-2601CCBDDE51}"/>
              </a:ext>
            </a:extLst>
          </p:cNvPr>
          <p:cNvPicPr>
            <a:picLocks noChangeAspect="1"/>
          </p:cNvPicPr>
          <p:nvPr/>
        </p:nvPicPr>
        <p:blipFill>
          <a:blip r:embed="rId2"/>
          <a:stretch>
            <a:fillRect/>
          </a:stretch>
        </p:blipFill>
        <p:spPr>
          <a:xfrm>
            <a:off x="0" y="291270"/>
            <a:ext cx="9144000" cy="6275459"/>
          </a:xfrm>
          <a:prstGeom prst="rect">
            <a:avLst/>
          </a:prstGeom>
        </p:spPr>
      </p:pic>
    </p:spTree>
    <p:extLst>
      <p:ext uri="{BB962C8B-B14F-4D97-AF65-F5344CB8AC3E}">
        <p14:creationId xmlns:p14="http://schemas.microsoft.com/office/powerpoint/2010/main" val="1639241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AC21F2-6222-46B7-89A3-2F8940EAE3AC}"/>
              </a:ext>
            </a:extLst>
          </p:cNvPr>
          <p:cNvSpPr>
            <a:spLocks noGrp="1"/>
          </p:cNvSpPr>
          <p:nvPr>
            <p:ph type="title"/>
          </p:nvPr>
        </p:nvSpPr>
        <p:spPr>
          <a:xfrm>
            <a:off x="457200" y="274638"/>
            <a:ext cx="8229600" cy="792162"/>
          </a:xfrm>
        </p:spPr>
        <p:txBody>
          <a:bodyPr>
            <a:normAutofit fontScale="90000"/>
          </a:bodyPr>
          <a:lstStyle/>
          <a:p>
            <a:r>
              <a:rPr kumimoji="1" lang="ja-JP" altLang="en-US" dirty="0">
                <a:solidFill>
                  <a:srgbClr val="FF0000"/>
                </a:solidFill>
              </a:rPr>
              <a:t>ケアマネジャーはどうなる</a:t>
            </a:r>
            <a:br>
              <a:rPr kumimoji="1" lang="en-US" altLang="ja-JP" sz="2800" dirty="0"/>
            </a:br>
            <a:r>
              <a:rPr kumimoji="1" lang="ja-JP" altLang="en-US" sz="2800" dirty="0"/>
              <a:t>居宅介護支援・介護予防支援</a:t>
            </a:r>
          </a:p>
        </p:txBody>
      </p:sp>
      <p:sp>
        <p:nvSpPr>
          <p:cNvPr id="3" name="コンテンツ プレースホルダー 2">
            <a:extLst>
              <a:ext uri="{FF2B5EF4-FFF2-40B4-BE49-F238E27FC236}">
                <a16:creationId xmlns:a16="http://schemas.microsoft.com/office/drawing/2014/main" id="{977CD432-D3EA-4391-93F5-37ED213B55AC}"/>
              </a:ext>
            </a:extLst>
          </p:cNvPr>
          <p:cNvSpPr>
            <a:spLocks noGrp="1"/>
          </p:cNvSpPr>
          <p:nvPr>
            <p:ph idx="1"/>
          </p:nvPr>
        </p:nvSpPr>
        <p:spPr>
          <a:xfrm>
            <a:off x="257175" y="1343025"/>
            <a:ext cx="8629650" cy="5240337"/>
          </a:xfrm>
        </p:spPr>
        <p:txBody>
          <a:bodyPr>
            <a:normAutofit fontScale="70000" lnSpcReduction="20000"/>
          </a:bodyPr>
          <a:lstStyle/>
          <a:p>
            <a:pPr marL="0" indent="0">
              <a:buNone/>
            </a:pPr>
            <a:r>
              <a:rPr kumimoji="1" lang="ja-JP" altLang="en-US" sz="2400" dirty="0">
                <a:solidFill>
                  <a:srgbClr val="FF0000"/>
                </a:solidFill>
              </a:rPr>
              <a:t>① 居宅介護支援における特定事業所加算の見直し</a:t>
            </a:r>
          </a:p>
          <a:p>
            <a:pPr marL="0" indent="0">
              <a:buNone/>
            </a:pPr>
            <a:r>
              <a:rPr kumimoji="1" lang="ja-JP" altLang="en-US" sz="2400" dirty="0">
                <a:solidFill>
                  <a:srgbClr val="FF0000"/>
                </a:solidFill>
              </a:rPr>
              <a:t>② 居宅介護支援事業者が市町村から指定を受けて介護予防支援を行う場合の取扱い（予防のみ）</a:t>
            </a:r>
          </a:p>
          <a:p>
            <a:pPr marL="0" indent="0">
              <a:buNone/>
            </a:pPr>
            <a:r>
              <a:rPr kumimoji="1" lang="ja-JP" altLang="en-US" sz="2400" dirty="0">
                <a:solidFill>
                  <a:srgbClr val="FF0000"/>
                </a:solidFill>
              </a:rPr>
              <a:t>③ 他のサービス事業所との連携によるモニタリング★</a:t>
            </a:r>
          </a:p>
          <a:p>
            <a:pPr marL="0" indent="0">
              <a:buNone/>
            </a:pPr>
            <a:r>
              <a:rPr kumimoji="1" lang="ja-JP" altLang="en-US" sz="2400" dirty="0">
                <a:solidFill>
                  <a:srgbClr val="FF0000"/>
                </a:solidFill>
              </a:rPr>
              <a:t>④ 入院時情報連携加算の見直し</a:t>
            </a:r>
          </a:p>
          <a:p>
            <a:pPr marL="0" indent="0">
              <a:buNone/>
            </a:pPr>
            <a:r>
              <a:rPr kumimoji="1" lang="ja-JP" altLang="en-US" sz="2400" dirty="0">
                <a:solidFill>
                  <a:srgbClr val="FF0000"/>
                </a:solidFill>
              </a:rPr>
              <a:t>⑤ 通院時情報連携加算の見直し</a:t>
            </a:r>
          </a:p>
          <a:p>
            <a:pPr marL="0" indent="0">
              <a:buNone/>
            </a:pPr>
            <a:r>
              <a:rPr kumimoji="1" lang="ja-JP" altLang="en-US" sz="2400" dirty="0">
                <a:solidFill>
                  <a:srgbClr val="FF0000"/>
                </a:solidFill>
              </a:rPr>
              <a:t>⑥ ターミナルケアマネジメント加算等の見直し</a:t>
            </a:r>
          </a:p>
          <a:p>
            <a:pPr marL="0" indent="0">
              <a:buNone/>
            </a:pPr>
            <a:r>
              <a:rPr kumimoji="1" lang="ja-JP" altLang="en-US" sz="2400" dirty="0"/>
              <a:t>⑦ 業務継続計画未策定事業所に対する減算の導入★</a:t>
            </a:r>
          </a:p>
          <a:p>
            <a:pPr marL="0" indent="0">
              <a:buNone/>
            </a:pPr>
            <a:r>
              <a:rPr kumimoji="1" lang="ja-JP" altLang="en-US" sz="2400" dirty="0"/>
              <a:t>⑧ 高齢者虐待防止の推進★</a:t>
            </a:r>
          </a:p>
          <a:p>
            <a:pPr marL="0" indent="0">
              <a:buNone/>
            </a:pPr>
            <a:r>
              <a:rPr kumimoji="1" lang="ja-JP" altLang="en-US" sz="2400" dirty="0"/>
              <a:t>⑨ 身体的拘束等の適正化の推進★</a:t>
            </a:r>
          </a:p>
          <a:p>
            <a:pPr marL="0" indent="0">
              <a:buNone/>
            </a:pPr>
            <a:r>
              <a:rPr kumimoji="1" lang="ja-JP" altLang="en-US" sz="2400" dirty="0">
                <a:solidFill>
                  <a:srgbClr val="FF0000"/>
                </a:solidFill>
              </a:rPr>
              <a:t>⑩ ケアプラン作成に係る「主治の医師等」の明確化</a:t>
            </a:r>
          </a:p>
          <a:p>
            <a:pPr marL="0" indent="0">
              <a:buNone/>
            </a:pPr>
            <a:r>
              <a:rPr kumimoji="1" lang="ja-JP" altLang="en-US" sz="2400" dirty="0"/>
              <a:t>⑪ テレワークの取扱い★</a:t>
            </a:r>
          </a:p>
          <a:p>
            <a:pPr marL="0" indent="0">
              <a:buNone/>
            </a:pPr>
            <a:r>
              <a:rPr kumimoji="1" lang="ja-JP" altLang="en-US" sz="2400" dirty="0">
                <a:solidFill>
                  <a:srgbClr val="FF0000"/>
                </a:solidFill>
              </a:rPr>
              <a:t>⑫ 公正中立性の確保のための取組の見直し</a:t>
            </a:r>
          </a:p>
          <a:p>
            <a:pPr marL="0" indent="0">
              <a:buNone/>
            </a:pPr>
            <a:r>
              <a:rPr kumimoji="1" lang="ja-JP" altLang="en-US" sz="2400" dirty="0">
                <a:solidFill>
                  <a:srgbClr val="FF0000"/>
                </a:solidFill>
              </a:rPr>
              <a:t>⑬介護支援専門員１人当たりの取扱件数（報酬）</a:t>
            </a:r>
            <a:endParaRPr kumimoji="1" lang="en-US" altLang="ja-JP" sz="2400" dirty="0">
              <a:solidFill>
                <a:srgbClr val="FF0000"/>
              </a:solidFill>
            </a:endParaRPr>
          </a:p>
          <a:p>
            <a:pPr marL="0" indent="0">
              <a:buNone/>
            </a:pPr>
            <a:r>
              <a:rPr kumimoji="1" lang="ja-JP" altLang="en-US" sz="2400" dirty="0">
                <a:solidFill>
                  <a:srgbClr val="FF0000"/>
                </a:solidFill>
              </a:rPr>
              <a:t>⑭介護支援専門員１人当たりの取扱件数（基準）</a:t>
            </a:r>
          </a:p>
          <a:p>
            <a:pPr marL="0" indent="0">
              <a:buNone/>
            </a:pPr>
            <a:r>
              <a:rPr kumimoji="1" lang="ja-JP" altLang="en-US" sz="2400" dirty="0">
                <a:solidFill>
                  <a:srgbClr val="FF0000"/>
                </a:solidFill>
              </a:rPr>
              <a:t>⑮ 同一建物に居住する利用者へのケアマネジメント</a:t>
            </a:r>
          </a:p>
          <a:p>
            <a:pPr marL="0" indent="0">
              <a:buNone/>
            </a:pPr>
            <a:r>
              <a:rPr kumimoji="1" lang="ja-JP" altLang="en-US" sz="2400" dirty="0"/>
              <a:t>⑯ 特別地域加算、中山間地域等の小規模事業所加算及び中山間地域に居住する者</a:t>
            </a:r>
          </a:p>
          <a:p>
            <a:pPr marL="0" indent="0">
              <a:buNone/>
            </a:pPr>
            <a:r>
              <a:rPr kumimoji="1" lang="ja-JP" altLang="en-US" sz="2400" dirty="0"/>
              <a:t>へのサービス提供加算の対象地域の明確化★</a:t>
            </a:r>
          </a:p>
          <a:p>
            <a:pPr marL="0" indent="0">
              <a:buNone/>
            </a:pPr>
            <a:r>
              <a:rPr kumimoji="1" lang="ja-JP" altLang="en-US" sz="2400" dirty="0"/>
              <a:t>⑰ 特別地域加算の対象地域の見直し★</a:t>
            </a:r>
          </a:p>
        </p:txBody>
      </p:sp>
    </p:spTree>
    <p:extLst>
      <p:ext uri="{BB962C8B-B14F-4D97-AF65-F5344CB8AC3E}">
        <p14:creationId xmlns:p14="http://schemas.microsoft.com/office/powerpoint/2010/main" val="2273823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FA178C-E27D-2AFA-8C68-22F0DF63B98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A3E460C-3708-7A09-60FF-803915B03C78}"/>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59675D40-347A-7DCE-0E24-2FC9EBB03370}"/>
              </a:ext>
            </a:extLst>
          </p:cNvPr>
          <p:cNvPicPr>
            <a:picLocks noChangeAspect="1"/>
          </p:cNvPicPr>
          <p:nvPr/>
        </p:nvPicPr>
        <p:blipFill>
          <a:blip r:embed="rId2"/>
          <a:stretch>
            <a:fillRect/>
          </a:stretch>
        </p:blipFill>
        <p:spPr>
          <a:xfrm>
            <a:off x="0" y="216702"/>
            <a:ext cx="9144000" cy="6424595"/>
          </a:xfrm>
          <a:prstGeom prst="rect">
            <a:avLst/>
          </a:prstGeom>
        </p:spPr>
      </p:pic>
    </p:spTree>
    <p:extLst>
      <p:ext uri="{BB962C8B-B14F-4D97-AF65-F5344CB8AC3E}">
        <p14:creationId xmlns:p14="http://schemas.microsoft.com/office/powerpoint/2010/main" val="676932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C7A1-9D38-E4CC-9158-50E0A0BD0E2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01B83FD-D023-E42D-0BE3-36A1275A9EDB}"/>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39A516C7-A22C-3CAC-E8E7-A71D94E7A4C8}"/>
              </a:ext>
            </a:extLst>
          </p:cNvPr>
          <p:cNvPicPr>
            <a:picLocks noChangeAspect="1"/>
          </p:cNvPicPr>
          <p:nvPr/>
        </p:nvPicPr>
        <p:blipFill>
          <a:blip r:embed="rId2"/>
          <a:stretch>
            <a:fillRect/>
          </a:stretch>
        </p:blipFill>
        <p:spPr>
          <a:xfrm>
            <a:off x="0" y="669022"/>
            <a:ext cx="9144000" cy="5519956"/>
          </a:xfrm>
          <a:prstGeom prst="rect">
            <a:avLst/>
          </a:prstGeom>
        </p:spPr>
      </p:pic>
    </p:spTree>
    <p:extLst>
      <p:ext uri="{BB962C8B-B14F-4D97-AF65-F5344CB8AC3E}">
        <p14:creationId xmlns:p14="http://schemas.microsoft.com/office/powerpoint/2010/main" val="3650003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B0B009-E3D5-793D-10A9-A39E9240E47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B020825-4A15-A204-524F-03795D75A285}"/>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B81B9E50-DF08-2CD3-D17A-E6F63466BA5B}"/>
              </a:ext>
            </a:extLst>
          </p:cNvPr>
          <p:cNvPicPr>
            <a:picLocks noChangeAspect="1"/>
          </p:cNvPicPr>
          <p:nvPr/>
        </p:nvPicPr>
        <p:blipFill>
          <a:blip r:embed="rId2"/>
          <a:stretch>
            <a:fillRect/>
          </a:stretch>
        </p:blipFill>
        <p:spPr>
          <a:xfrm>
            <a:off x="0" y="241687"/>
            <a:ext cx="9144000" cy="6374626"/>
          </a:xfrm>
          <a:prstGeom prst="rect">
            <a:avLst/>
          </a:prstGeom>
        </p:spPr>
      </p:pic>
    </p:spTree>
    <p:extLst>
      <p:ext uri="{BB962C8B-B14F-4D97-AF65-F5344CB8AC3E}">
        <p14:creationId xmlns:p14="http://schemas.microsoft.com/office/powerpoint/2010/main" val="87915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BD2147-F15B-473C-BE91-854581DF21C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1BB9F4E-9AF1-BAA4-5283-D57FF290F37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F0449915-3327-A706-7C88-76F6E912513D}"/>
              </a:ext>
            </a:extLst>
          </p:cNvPr>
          <p:cNvPicPr>
            <a:picLocks noChangeAspect="1"/>
          </p:cNvPicPr>
          <p:nvPr/>
        </p:nvPicPr>
        <p:blipFill>
          <a:blip r:embed="rId2"/>
          <a:stretch>
            <a:fillRect/>
          </a:stretch>
        </p:blipFill>
        <p:spPr>
          <a:xfrm>
            <a:off x="0" y="202705"/>
            <a:ext cx="9144000" cy="6452590"/>
          </a:xfrm>
          <a:prstGeom prst="rect">
            <a:avLst/>
          </a:prstGeom>
        </p:spPr>
      </p:pic>
    </p:spTree>
    <p:extLst>
      <p:ext uri="{BB962C8B-B14F-4D97-AF65-F5344CB8AC3E}">
        <p14:creationId xmlns:p14="http://schemas.microsoft.com/office/powerpoint/2010/main" val="2424746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89E21A-3A6B-4CE8-45DF-9943A6A9968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3118CC0-18F4-B68E-A91D-0F51A44C937A}"/>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85788CF7-18A4-FD4F-5E26-14313A360B38}"/>
              </a:ext>
            </a:extLst>
          </p:cNvPr>
          <p:cNvPicPr>
            <a:picLocks noChangeAspect="1"/>
          </p:cNvPicPr>
          <p:nvPr/>
        </p:nvPicPr>
        <p:blipFill>
          <a:blip r:embed="rId2"/>
          <a:stretch>
            <a:fillRect/>
          </a:stretch>
        </p:blipFill>
        <p:spPr>
          <a:xfrm>
            <a:off x="0" y="203955"/>
            <a:ext cx="9144000" cy="6450089"/>
          </a:xfrm>
          <a:prstGeom prst="rect">
            <a:avLst/>
          </a:prstGeom>
        </p:spPr>
      </p:pic>
    </p:spTree>
    <p:extLst>
      <p:ext uri="{BB962C8B-B14F-4D97-AF65-F5344CB8AC3E}">
        <p14:creationId xmlns:p14="http://schemas.microsoft.com/office/powerpoint/2010/main" val="356593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F3592C-7751-3F1A-A4C2-D36FD5C9F368}"/>
              </a:ext>
            </a:extLst>
          </p:cNvPr>
          <p:cNvSpPr>
            <a:spLocks noGrp="1"/>
          </p:cNvSpPr>
          <p:nvPr>
            <p:ph type="title"/>
          </p:nvPr>
        </p:nvSpPr>
        <p:spPr>
          <a:solidFill>
            <a:schemeClr val="accent2">
              <a:lumMod val="40000"/>
              <a:lumOff val="60000"/>
            </a:schemeClr>
          </a:solidFill>
        </p:spPr>
        <p:txBody>
          <a:bodyPr>
            <a:normAutofit fontScale="90000"/>
          </a:bodyPr>
          <a:lstStyle/>
          <a:p>
            <a:r>
              <a:rPr lang="ja-JP" altLang="en-US" sz="3100" dirty="0"/>
              <a:t>注意：「総合事業における第１号介護予防支援事業」（いわゆる介護予防ケアマネジメント）は従前どおり</a:t>
            </a:r>
            <a:endParaRPr kumimoji="1" lang="ja-JP" altLang="en-US" dirty="0"/>
          </a:p>
        </p:txBody>
      </p:sp>
      <p:sp>
        <p:nvSpPr>
          <p:cNvPr id="3" name="コンテンツ プレースホルダー 2">
            <a:extLst>
              <a:ext uri="{FF2B5EF4-FFF2-40B4-BE49-F238E27FC236}">
                <a16:creationId xmlns:a16="http://schemas.microsoft.com/office/drawing/2014/main" id="{C80B6A9D-864E-CAC0-DDC1-68CA0862B742}"/>
              </a:ext>
            </a:extLst>
          </p:cNvPr>
          <p:cNvSpPr>
            <a:spLocks noGrp="1"/>
          </p:cNvSpPr>
          <p:nvPr>
            <p:ph idx="1"/>
          </p:nvPr>
        </p:nvSpPr>
        <p:spPr>
          <a:xfrm>
            <a:off x="457200" y="1600200"/>
            <a:ext cx="8310880" cy="4983162"/>
          </a:xfrm>
        </p:spPr>
        <p:txBody>
          <a:bodyPr>
            <a:normAutofit fontScale="70000" lnSpcReduction="20000"/>
          </a:bodyPr>
          <a:lstStyle/>
          <a:p>
            <a:pPr marL="0" indent="0">
              <a:lnSpc>
                <a:spcPct val="120000"/>
              </a:lnSpc>
              <a:buNone/>
            </a:pPr>
            <a:r>
              <a:rPr kumimoji="1" lang="ja-JP" altLang="en-US" sz="4000" dirty="0"/>
              <a:t>「次の内容については、従前どおりであることを申し添える。</a:t>
            </a:r>
          </a:p>
          <a:p>
            <a:pPr marL="0" indent="0">
              <a:lnSpc>
                <a:spcPct val="120000"/>
              </a:lnSpc>
              <a:buNone/>
            </a:pPr>
            <a:r>
              <a:rPr kumimoji="1" lang="ja-JP" altLang="en-US" sz="4000" dirty="0"/>
              <a:t>・介護予防・日常生活支援総合事業における第１号介護予防支援事業（いわゆる介護予防ケアマネジメント）は、地域包括支援センターが実施（指定居宅介護支援事業者への委託可能）するものであること</a:t>
            </a:r>
          </a:p>
          <a:p>
            <a:pPr marL="0" indent="0">
              <a:lnSpc>
                <a:spcPct val="120000"/>
              </a:lnSpc>
              <a:buNone/>
            </a:pPr>
            <a:r>
              <a:rPr kumimoji="1" lang="ja-JP" altLang="en-US" sz="4000" dirty="0"/>
              <a:t>・また、地域包括支援センターが指定介護予防支援事業者の指定を受けている場合に指定居宅介護支援事業者にその一部を委託することができること」</a:t>
            </a:r>
            <a:endParaRPr kumimoji="1" lang="en-US" altLang="ja-JP" sz="4000" dirty="0"/>
          </a:p>
          <a:p>
            <a:pPr marL="0" indent="0">
              <a:lnSpc>
                <a:spcPct val="120000"/>
              </a:lnSpc>
              <a:buNone/>
            </a:pPr>
            <a:r>
              <a:rPr kumimoji="1" lang="ja-JP" altLang="en-US" sz="2600" dirty="0"/>
              <a:t>（令和</a:t>
            </a:r>
            <a:r>
              <a:rPr kumimoji="1" lang="en-US" altLang="ja-JP" sz="2600" dirty="0"/>
              <a:t>5</a:t>
            </a:r>
            <a:r>
              <a:rPr kumimoji="1" lang="ja-JP" altLang="en-US" sz="2600" dirty="0"/>
              <a:t>年</a:t>
            </a:r>
            <a:r>
              <a:rPr kumimoji="1" lang="en-US" altLang="ja-JP" sz="2600" dirty="0"/>
              <a:t>7</a:t>
            </a:r>
            <a:r>
              <a:rPr kumimoji="1" lang="ja-JP" altLang="en-US" sz="2600" dirty="0"/>
              <a:t>月</a:t>
            </a:r>
            <a:r>
              <a:rPr kumimoji="1" lang="en-US" altLang="ja-JP" sz="2600" dirty="0"/>
              <a:t>31</a:t>
            </a:r>
            <a:r>
              <a:rPr kumimoji="1" lang="ja-JP" altLang="en-US" sz="2600" dirty="0"/>
              <a:t>日「令和５年度全国介護保険担当課長会議」認知症施策・地域介護推進課資料「地域包括支援センターに係る改正介護保険法の内容について」</a:t>
            </a:r>
          </a:p>
          <a:p>
            <a:pPr marL="0" indent="0">
              <a:buNone/>
            </a:pPr>
            <a:endParaRPr kumimoji="1" lang="ja-JP" altLang="en-US" dirty="0"/>
          </a:p>
        </p:txBody>
      </p:sp>
    </p:spTree>
    <p:extLst>
      <p:ext uri="{BB962C8B-B14F-4D97-AF65-F5344CB8AC3E}">
        <p14:creationId xmlns:p14="http://schemas.microsoft.com/office/powerpoint/2010/main" val="231895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A56F02-8216-A74C-E0EC-EFD4A58CA5EC}"/>
              </a:ext>
            </a:extLst>
          </p:cNvPr>
          <p:cNvSpPr>
            <a:spLocks noGrp="1"/>
          </p:cNvSpPr>
          <p:nvPr>
            <p:ph type="title"/>
          </p:nvPr>
        </p:nvSpPr>
        <p:spPr/>
        <p:txBody>
          <a:bodyPr/>
          <a:lstStyle/>
          <a:p>
            <a:endParaRPr kumimoji="1" lang="ja-JP" altLang="en-US" dirty="0"/>
          </a:p>
        </p:txBody>
      </p:sp>
      <p:pic>
        <p:nvPicPr>
          <p:cNvPr id="5" name="図 4">
            <a:extLst>
              <a:ext uri="{FF2B5EF4-FFF2-40B4-BE49-F238E27FC236}">
                <a16:creationId xmlns:a16="http://schemas.microsoft.com/office/drawing/2014/main" id="{B474ADEF-85EA-A3DB-1777-7422F772D72F}"/>
              </a:ext>
            </a:extLst>
          </p:cNvPr>
          <p:cNvPicPr>
            <a:picLocks noChangeAspect="1"/>
          </p:cNvPicPr>
          <p:nvPr/>
        </p:nvPicPr>
        <p:blipFill>
          <a:blip r:embed="rId2"/>
          <a:stretch>
            <a:fillRect/>
          </a:stretch>
        </p:blipFill>
        <p:spPr>
          <a:xfrm>
            <a:off x="0" y="0"/>
            <a:ext cx="9144000" cy="5286796"/>
          </a:xfrm>
          <a:prstGeom prst="rect">
            <a:avLst/>
          </a:prstGeom>
        </p:spPr>
      </p:pic>
      <p:pic>
        <p:nvPicPr>
          <p:cNvPr id="7" name="図 6">
            <a:extLst>
              <a:ext uri="{FF2B5EF4-FFF2-40B4-BE49-F238E27FC236}">
                <a16:creationId xmlns:a16="http://schemas.microsoft.com/office/drawing/2014/main" id="{9F5767B2-BB59-9A31-7E8C-0F26F0BF4EC7}"/>
              </a:ext>
            </a:extLst>
          </p:cNvPr>
          <p:cNvPicPr>
            <a:picLocks noChangeAspect="1"/>
          </p:cNvPicPr>
          <p:nvPr/>
        </p:nvPicPr>
        <p:blipFill>
          <a:blip r:embed="rId3"/>
          <a:stretch>
            <a:fillRect/>
          </a:stretch>
        </p:blipFill>
        <p:spPr>
          <a:xfrm>
            <a:off x="0" y="5286796"/>
            <a:ext cx="9144000" cy="2570018"/>
          </a:xfrm>
          <a:prstGeom prst="rect">
            <a:avLst/>
          </a:prstGeom>
        </p:spPr>
      </p:pic>
      <p:sp>
        <p:nvSpPr>
          <p:cNvPr id="9" name="テキスト ボックス 8">
            <a:extLst>
              <a:ext uri="{FF2B5EF4-FFF2-40B4-BE49-F238E27FC236}">
                <a16:creationId xmlns:a16="http://schemas.microsoft.com/office/drawing/2014/main" id="{A0BFDAAD-78D0-0D0F-40ED-54AD8F39EEEF}"/>
              </a:ext>
            </a:extLst>
          </p:cNvPr>
          <p:cNvSpPr txBox="1"/>
          <p:nvPr/>
        </p:nvSpPr>
        <p:spPr>
          <a:xfrm>
            <a:off x="71120" y="186174"/>
            <a:ext cx="1371600" cy="382786"/>
          </a:xfrm>
          <a:prstGeom prst="rect">
            <a:avLst/>
          </a:prstGeom>
          <a:solidFill>
            <a:schemeClr val="accent1">
              <a:lumMod val="20000"/>
              <a:lumOff val="80000"/>
            </a:schemeClr>
          </a:solidFill>
        </p:spPr>
        <p:txBody>
          <a:bodyPr wrap="square">
            <a:spAutoFit/>
          </a:bodyPr>
          <a:lstStyle/>
          <a:p>
            <a:r>
              <a:rPr lang="ja-JP" altLang="en-US" dirty="0">
                <a:solidFill>
                  <a:srgbClr val="FF0000"/>
                </a:solidFill>
              </a:rPr>
              <a:t>名古屋市</a:t>
            </a:r>
            <a:r>
              <a:rPr lang="en-US" altLang="ja-JP" dirty="0">
                <a:solidFill>
                  <a:srgbClr val="FF0000"/>
                </a:solidFill>
              </a:rPr>
              <a:t>HP</a:t>
            </a:r>
            <a:endParaRPr lang="ja-JP" altLang="en-US" dirty="0">
              <a:solidFill>
                <a:srgbClr val="FF0000"/>
              </a:solidFill>
            </a:endParaRPr>
          </a:p>
        </p:txBody>
      </p:sp>
    </p:spTree>
    <p:extLst>
      <p:ext uri="{BB962C8B-B14F-4D97-AF65-F5344CB8AC3E}">
        <p14:creationId xmlns:p14="http://schemas.microsoft.com/office/powerpoint/2010/main" val="933289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8EB9E-B474-1B4A-2064-C503A38204A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BCBA34A5-0D39-931E-5F2D-9AD3048AE753}"/>
              </a:ext>
            </a:extLst>
          </p:cNvPr>
          <p:cNvPicPr>
            <a:picLocks noChangeAspect="1"/>
          </p:cNvPicPr>
          <p:nvPr/>
        </p:nvPicPr>
        <p:blipFill>
          <a:blip r:embed="rId2"/>
          <a:stretch>
            <a:fillRect/>
          </a:stretch>
        </p:blipFill>
        <p:spPr>
          <a:xfrm>
            <a:off x="0" y="212922"/>
            <a:ext cx="9144000" cy="6432156"/>
          </a:xfrm>
          <a:prstGeom prst="rect">
            <a:avLst/>
          </a:prstGeom>
        </p:spPr>
      </p:pic>
    </p:spTree>
    <p:extLst>
      <p:ext uri="{BB962C8B-B14F-4D97-AF65-F5344CB8AC3E}">
        <p14:creationId xmlns:p14="http://schemas.microsoft.com/office/powerpoint/2010/main" val="2579686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E0EE15-0EAA-BF83-0B61-1032C1AC889C}"/>
              </a:ext>
            </a:extLst>
          </p:cNvPr>
          <p:cNvSpPr>
            <a:spLocks noGrp="1"/>
          </p:cNvSpPr>
          <p:nvPr>
            <p:ph type="title"/>
          </p:nvPr>
        </p:nvSpPr>
        <p:spPr>
          <a:xfrm>
            <a:off x="0" y="40958"/>
            <a:ext cx="9022080" cy="680720"/>
          </a:xfrm>
          <a:solidFill>
            <a:schemeClr val="accent1">
              <a:lumMod val="20000"/>
              <a:lumOff val="80000"/>
            </a:schemeClr>
          </a:solidFill>
        </p:spPr>
        <p:txBody>
          <a:bodyPr>
            <a:noAutofit/>
          </a:bodyPr>
          <a:lstStyle/>
          <a:p>
            <a:r>
              <a:rPr kumimoji="1" lang="ja-JP" altLang="en-US" sz="2000" dirty="0"/>
              <a:t>居宅介護支援事業者による介護予防支支援の指定についての</a:t>
            </a:r>
            <a:br>
              <a:rPr kumimoji="1" lang="en-US" altLang="ja-JP" sz="2000" dirty="0"/>
            </a:br>
            <a:r>
              <a:rPr kumimoji="1" lang="ja-JP" altLang="en-US" sz="2000" dirty="0"/>
              <a:t>質問とご説明について　　（</a:t>
            </a:r>
            <a:r>
              <a:rPr kumimoji="1" lang="en-US" altLang="ja-JP" sz="2000" dirty="0"/>
              <a:t>2024</a:t>
            </a:r>
            <a:r>
              <a:rPr kumimoji="1" lang="ja-JP" altLang="en-US" sz="2000" dirty="0"/>
              <a:t>年</a:t>
            </a:r>
            <a:r>
              <a:rPr kumimoji="1" lang="en-US" altLang="ja-JP" sz="2000" dirty="0"/>
              <a:t>2</a:t>
            </a:r>
            <a:r>
              <a:rPr kumimoji="1" lang="ja-JP" altLang="en-US" sz="2000" dirty="0"/>
              <a:t>月</a:t>
            </a:r>
            <a:r>
              <a:rPr kumimoji="1" lang="en-US" altLang="ja-JP" sz="2000" dirty="0"/>
              <a:t>19</a:t>
            </a:r>
            <a:r>
              <a:rPr kumimoji="1" lang="ja-JP" altLang="en-US" sz="2000" dirty="0"/>
              <a:t>日　堺市へ提出）</a:t>
            </a:r>
          </a:p>
        </p:txBody>
      </p:sp>
      <p:sp>
        <p:nvSpPr>
          <p:cNvPr id="3" name="コンテンツ プレースホルダー 2">
            <a:extLst>
              <a:ext uri="{FF2B5EF4-FFF2-40B4-BE49-F238E27FC236}">
                <a16:creationId xmlns:a16="http://schemas.microsoft.com/office/drawing/2014/main" id="{65FDA5F0-3F45-6553-14AA-BBAFCC0344D1}"/>
              </a:ext>
            </a:extLst>
          </p:cNvPr>
          <p:cNvSpPr>
            <a:spLocks noGrp="1"/>
          </p:cNvSpPr>
          <p:nvPr>
            <p:ph idx="1"/>
          </p:nvPr>
        </p:nvSpPr>
        <p:spPr>
          <a:xfrm>
            <a:off x="182880" y="883921"/>
            <a:ext cx="8514080" cy="5933122"/>
          </a:xfrm>
        </p:spPr>
        <p:txBody>
          <a:bodyPr>
            <a:normAutofit fontScale="25000" lnSpcReduction="20000"/>
          </a:bodyPr>
          <a:lstStyle/>
          <a:p>
            <a:pPr marL="0" indent="0">
              <a:lnSpc>
                <a:spcPct val="120000"/>
              </a:lnSpc>
              <a:buNone/>
            </a:pPr>
            <a:r>
              <a:rPr kumimoji="1" lang="ja-JP" altLang="en-US" sz="6400" dirty="0">
                <a:latin typeface="ＭＳ ゴシック" panose="020B0609070205080204" pitchFamily="49" charset="-128"/>
                <a:ea typeface="ＭＳ ゴシック" panose="020B0609070205080204" pitchFamily="49" charset="-128"/>
              </a:rPr>
              <a:t>、本年</a:t>
            </a:r>
            <a:r>
              <a:rPr kumimoji="1" lang="en-US" altLang="ja-JP" sz="6400" dirty="0">
                <a:latin typeface="ＭＳ ゴシック" panose="020B0609070205080204" pitchFamily="49" charset="-128"/>
                <a:ea typeface="ＭＳ ゴシック" panose="020B0609070205080204" pitchFamily="49" charset="-128"/>
              </a:rPr>
              <a:t>4</a:t>
            </a:r>
            <a:r>
              <a:rPr kumimoji="1" lang="ja-JP" altLang="en-US" sz="6400" dirty="0">
                <a:latin typeface="ＭＳ ゴシック" panose="020B0609070205080204" pitchFamily="49" charset="-128"/>
                <a:ea typeface="ＭＳ ゴシック" panose="020B0609070205080204" pitchFamily="49" charset="-128"/>
              </a:rPr>
              <a:t>月</a:t>
            </a:r>
            <a:r>
              <a:rPr kumimoji="1" lang="en-US" altLang="ja-JP" sz="6400" dirty="0">
                <a:latin typeface="ＭＳ ゴシック" panose="020B0609070205080204" pitchFamily="49" charset="-128"/>
                <a:ea typeface="ＭＳ ゴシック" panose="020B0609070205080204" pitchFamily="49" charset="-128"/>
              </a:rPr>
              <a:t>1</a:t>
            </a:r>
            <a:r>
              <a:rPr kumimoji="1" lang="ja-JP" altLang="en-US" sz="6400" dirty="0">
                <a:latin typeface="ＭＳ ゴシック" panose="020B0609070205080204" pitchFamily="49" charset="-128"/>
                <a:ea typeface="ＭＳ ゴシック" panose="020B0609070205080204" pitchFamily="49" charset="-128"/>
              </a:rPr>
              <a:t>日から介護保険法の改正により、居宅介護支援事業者においても介護予防支援事業者の指定を受けて介護予防支援を実施することが可能となります。</a:t>
            </a:r>
          </a:p>
          <a:p>
            <a:pPr marL="0" indent="0">
              <a:lnSpc>
                <a:spcPct val="120000"/>
              </a:lnSpc>
              <a:buNone/>
            </a:pPr>
            <a:r>
              <a:rPr kumimoji="1" lang="ja-JP" altLang="en-US" sz="6400" dirty="0">
                <a:latin typeface="ＭＳ ゴシック" panose="020B0609070205080204" pitchFamily="49" charset="-128"/>
                <a:ea typeface="ＭＳ ゴシック" panose="020B0609070205080204" pitchFamily="49" charset="-128"/>
              </a:rPr>
              <a:t>ついては、居宅介護支援事業者による介護予防支援の指定について、ご質問いたしますので、ご説明の場を設けていただきますようお願い申し上げます。</a:t>
            </a:r>
          </a:p>
          <a:p>
            <a:pPr marL="0" indent="0">
              <a:lnSpc>
                <a:spcPct val="120000"/>
              </a:lnSpc>
              <a:buNone/>
            </a:pPr>
            <a:r>
              <a:rPr kumimoji="1" lang="ja-JP" altLang="en-US" sz="6400" dirty="0">
                <a:latin typeface="ＭＳ ゴシック" panose="020B0609070205080204" pitchFamily="49" charset="-128"/>
                <a:ea typeface="ＭＳ ゴシック" panose="020B0609070205080204" pitchFamily="49" charset="-128"/>
              </a:rPr>
              <a:t>　　　　　　　　　　　　　　　　　　　　　　　記</a:t>
            </a:r>
          </a:p>
          <a:p>
            <a:pPr marL="0" indent="0">
              <a:lnSpc>
                <a:spcPct val="120000"/>
              </a:lnSpc>
              <a:buNone/>
            </a:pPr>
            <a:r>
              <a:rPr kumimoji="1" lang="ja-JP" altLang="en-US" sz="7200" dirty="0">
                <a:latin typeface="ＭＳ ゴシック" panose="020B0609070205080204" pitchFamily="49" charset="-128"/>
                <a:ea typeface="ＭＳ ゴシック" panose="020B0609070205080204" pitchFamily="49" charset="-128"/>
              </a:rPr>
              <a:t>１現在の「介護予防支援」（予防プラン）数等について</a:t>
            </a:r>
          </a:p>
          <a:p>
            <a:pPr marL="0" indent="0">
              <a:lnSpc>
                <a:spcPct val="120000"/>
              </a:lnSpc>
              <a:buNone/>
            </a:pPr>
            <a:r>
              <a:rPr kumimoji="1" lang="ja-JP" altLang="en-US" sz="7200" dirty="0">
                <a:latin typeface="ＭＳ ゴシック" panose="020B0609070205080204" pitchFamily="49" charset="-128"/>
                <a:ea typeface="ＭＳ ゴシック" panose="020B0609070205080204" pitchFamily="49" charset="-128"/>
              </a:rPr>
              <a:t>　① 現在の「介護予防支援」（予防プラン）件数及び内訳（地域包括支援センター直接実施分・居宅介護支援事業所委託分）について教示してください。</a:t>
            </a:r>
          </a:p>
          <a:p>
            <a:pPr marL="0" indent="0">
              <a:lnSpc>
                <a:spcPct val="120000"/>
              </a:lnSpc>
              <a:buNone/>
            </a:pPr>
            <a:r>
              <a:rPr kumimoji="1" lang="ja-JP" altLang="en-US" sz="7200" dirty="0">
                <a:latin typeface="ＭＳ ゴシック" panose="020B0609070205080204" pitchFamily="49" charset="-128"/>
                <a:ea typeface="ＭＳ ゴシック" panose="020B0609070205080204" pitchFamily="49" charset="-128"/>
              </a:rPr>
              <a:t>　② 現在の「総合事業の第１号介護予防支援事業（いわゆる介護予防ケアマネジメント）件数及び内訳（地域包括支援センター　直接実施分・居宅介護支援事業所委託分）について教示してください。</a:t>
            </a:r>
          </a:p>
          <a:p>
            <a:pPr marL="0" indent="0">
              <a:lnSpc>
                <a:spcPct val="120000"/>
              </a:lnSpc>
              <a:buNone/>
            </a:pPr>
            <a:r>
              <a:rPr kumimoji="1" lang="ja-JP" altLang="en-US" sz="7200" dirty="0">
                <a:latin typeface="ＭＳ ゴシック" panose="020B0609070205080204" pitchFamily="49" charset="-128"/>
                <a:ea typeface="ＭＳ ゴシック" panose="020B0609070205080204" pitchFamily="49" charset="-128"/>
              </a:rPr>
              <a:t>２ 居宅介護支援事業者による介護予防支援事業者指定について</a:t>
            </a:r>
          </a:p>
          <a:p>
            <a:pPr marL="0" indent="0">
              <a:lnSpc>
                <a:spcPct val="120000"/>
              </a:lnSpc>
              <a:buNone/>
            </a:pPr>
            <a:r>
              <a:rPr kumimoji="1" lang="ja-JP" altLang="en-US" sz="7200" dirty="0">
                <a:latin typeface="ＭＳ ゴシック" panose="020B0609070205080204" pitchFamily="49" charset="-128"/>
                <a:ea typeface="ＭＳ ゴシック" panose="020B0609070205080204" pitchFamily="49" charset="-128"/>
              </a:rPr>
              <a:t>　① 堺市として介護予防支援事業者指定の考え方を教示してください。</a:t>
            </a:r>
          </a:p>
          <a:p>
            <a:pPr marL="0" indent="0">
              <a:lnSpc>
                <a:spcPct val="120000"/>
              </a:lnSpc>
              <a:buNone/>
            </a:pPr>
            <a:r>
              <a:rPr kumimoji="1" lang="ja-JP" altLang="en-US" sz="7200" dirty="0">
                <a:latin typeface="ＭＳ ゴシック" panose="020B0609070205080204" pitchFamily="49" charset="-128"/>
                <a:ea typeface="ＭＳ ゴシック" panose="020B0609070205080204" pitchFamily="49" charset="-128"/>
              </a:rPr>
              <a:t>　② どの程度の介護予防支援事業者数を見込むのか教示してください。</a:t>
            </a:r>
          </a:p>
          <a:p>
            <a:pPr marL="0" indent="0">
              <a:lnSpc>
                <a:spcPct val="120000"/>
              </a:lnSpc>
              <a:buNone/>
            </a:pPr>
            <a:r>
              <a:rPr kumimoji="1" lang="ja-JP" altLang="en-US" sz="7200" dirty="0">
                <a:latin typeface="ＭＳ ゴシック" panose="020B0609070205080204" pitchFamily="49" charset="-128"/>
                <a:ea typeface="ＭＳ ゴシック" panose="020B0609070205080204" pitchFamily="49" charset="-128"/>
              </a:rPr>
              <a:t>　③ 指定のスケジュール案について教示してください。</a:t>
            </a:r>
          </a:p>
          <a:p>
            <a:pPr marL="0" indent="0">
              <a:lnSpc>
                <a:spcPct val="120000"/>
              </a:lnSpc>
              <a:buNone/>
            </a:pPr>
            <a:r>
              <a:rPr kumimoji="1" lang="ja-JP" altLang="en-US" sz="7200" dirty="0">
                <a:latin typeface="ＭＳ ゴシック" panose="020B0609070205080204" pitchFamily="49" charset="-128"/>
                <a:ea typeface="ＭＳ ゴシック" panose="020B0609070205080204" pitchFamily="49" charset="-128"/>
              </a:rPr>
              <a:t>　④ 居宅介護支援事業者による介護予防支援と地域包括支援センターとの関係について教示してください。</a:t>
            </a:r>
          </a:p>
          <a:p>
            <a:pPr marL="0" indent="0">
              <a:lnSpc>
                <a:spcPct val="120000"/>
              </a:lnSpc>
              <a:buNone/>
            </a:pPr>
            <a:r>
              <a:rPr kumimoji="1" lang="ja-JP" altLang="en-US" sz="7200" dirty="0">
                <a:latin typeface="ＭＳ ゴシック" panose="020B0609070205080204" pitchFamily="49" charset="-128"/>
                <a:ea typeface="ＭＳ ゴシック" panose="020B0609070205080204" pitchFamily="49" charset="-128"/>
              </a:rPr>
              <a:t>　⑤ 介護予防支援事業者が堺市に対して行う「介護予防サービス計画の実施状況等に関する情報提供」はどのようなものか教示してください。</a:t>
            </a:r>
          </a:p>
          <a:p>
            <a:pPr marL="0" indent="0">
              <a:buNone/>
            </a:pPr>
            <a:endParaRPr kumimoji="1" lang="ja-JP" altLang="en-US" dirty="0"/>
          </a:p>
        </p:txBody>
      </p:sp>
    </p:spTree>
    <p:extLst>
      <p:ext uri="{BB962C8B-B14F-4D97-AF65-F5344CB8AC3E}">
        <p14:creationId xmlns:p14="http://schemas.microsoft.com/office/powerpoint/2010/main" val="1867946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9BB01-5B5E-CFA8-0B19-38D59AE39696}"/>
              </a:ext>
            </a:extLst>
          </p:cNvPr>
          <p:cNvSpPr>
            <a:spLocks noGrp="1"/>
          </p:cNvSpPr>
          <p:nvPr>
            <p:ph type="title"/>
          </p:nvPr>
        </p:nvSpPr>
        <p:spPr/>
        <p:txBody>
          <a:bodyPr>
            <a:normAutofit fontScale="90000"/>
          </a:bodyPr>
          <a:lstStyle/>
          <a:p>
            <a:r>
              <a:rPr kumimoji="1" lang="ja-JP" altLang="en-US" sz="2700" dirty="0"/>
              <a:t>居宅の予防指定「受けたくない」、ケアマネの</a:t>
            </a:r>
            <a:r>
              <a:rPr kumimoji="1" lang="en-US" altLang="ja-JP" sz="2700" dirty="0"/>
              <a:t>6</a:t>
            </a:r>
            <a:r>
              <a:rPr kumimoji="1" lang="ja-JP" altLang="en-US" sz="2700" dirty="0"/>
              <a:t>割超</a:t>
            </a:r>
            <a:r>
              <a:rPr kumimoji="1" lang="en-US" altLang="ja-JP" sz="2700" dirty="0"/>
              <a:t>―</a:t>
            </a:r>
            <a:r>
              <a:rPr kumimoji="1" lang="ja-JP" altLang="en-US" sz="2700" dirty="0"/>
              <a:t>読者調査</a:t>
            </a:r>
            <a:br>
              <a:rPr kumimoji="1" lang="ja-JP" altLang="en-US" sz="2700" dirty="0"/>
            </a:br>
            <a:r>
              <a:rPr kumimoji="1" lang="en-US" altLang="ja-JP" sz="2700" dirty="0"/>
              <a:t>2024/02/06 11:00 【</a:t>
            </a:r>
            <a:r>
              <a:rPr kumimoji="1" lang="ja-JP" altLang="en-US" sz="2700" dirty="0"/>
              <a:t>ケアマネジメントオンライン編集部</a:t>
            </a:r>
            <a:endParaRPr kumimoji="1" lang="ja-JP" altLang="en-US" dirty="0"/>
          </a:p>
        </p:txBody>
      </p:sp>
      <p:pic>
        <p:nvPicPr>
          <p:cNvPr id="4" name="図 3">
            <a:hlinkClick r:id="rId2" tgtFrame="&quot;_blank&quot;"/>
            <a:extLst>
              <a:ext uri="{FF2B5EF4-FFF2-40B4-BE49-F238E27FC236}">
                <a16:creationId xmlns:a16="http://schemas.microsoft.com/office/drawing/2014/main" id="{3EA23A7B-49D9-ACCB-3CD1-A24D240C98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784" y="1417638"/>
            <a:ext cx="6703696" cy="5251132"/>
          </a:xfrm>
          <a:prstGeom prst="rect">
            <a:avLst/>
          </a:prstGeom>
          <a:noFill/>
          <a:ln>
            <a:noFill/>
          </a:ln>
        </p:spPr>
      </p:pic>
    </p:spTree>
    <p:extLst>
      <p:ext uri="{BB962C8B-B14F-4D97-AF65-F5344CB8AC3E}">
        <p14:creationId xmlns:p14="http://schemas.microsoft.com/office/powerpoint/2010/main" val="33047024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6C9E78-85A0-B5C2-539A-46ACCF159F3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04387A0-51A2-07E0-E9E0-8FDBC6D41576}"/>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228153B8-6609-0A50-8A5D-66497C77F7FD}"/>
              </a:ext>
            </a:extLst>
          </p:cNvPr>
          <p:cNvPicPr>
            <a:picLocks noChangeAspect="1"/>
          </p:cNvPicPr>
          <p:nvPr/>
        </p:nvPicPr>
        <p:blipFill>
          <a:blip r:embed="rId2"/>
          <a:stretch>
            <a:fillRect/>
          </a:stretch>
        </p:blipFill>
        <p:spPr>
          <a:xfrm>
            <a:off x="0" y="204447"/>
            <a:ext cx="9144000" cy="6449105"/>
          </a:xfrm>
          <a:prstGeom prst="rect">
            <a:avLst/>
          </a:prstGeom>
        </p:spPr>
      </p:pic>
    </p:spTree>
    <p:extLst>
      <p:ext uri="{BB962C8B-B14F-4D97-AF65-F5344CB8AC3E}">
        <p14:creationId xmlns:p14="http://schemas.microsoft.com/office/powerpoint/2010/main" val="4893240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1084A5-FAD5-DD7E-3459-D37DBEE919A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3BC672E-A888-C817-FCAA-3F2B7DF8C4BC}"/>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3FDB1FFE-40EE-1FA8-5F35-5EAB10F819DB}"/>
              </a:ext>
            </a:extLst>
          </p:cNvPr>
          <p:cNvPicPr>
            <a:picLocks noChangeAspect="1"/>
          </p:cNvPicPr>
          <p:nvPr/>
        </p:nvPicPr>
        <p:blipFill>
          <a:blip r:embed="rId2"/>
          <a:stretch>
            <a:fillRect/>
          </a:stretch>
        </p:blipFill>
        <p:spPr>
          <a:xfrm>
            <a:off x="0" y="278369"/>
            <a:ext cx="9144000" cy="6301262"/>
          </a:xfrm>
          <a:prstGeom prst="rect">
            <a:avLst/>
          </a:prstGeom>
        </p:spPr>
      </p:pic>
    </p:spTree>
    <p:extLst>
      <p:ext uri="{BB962C8B-B14F-4D97-AF65-F5344CB8AC3E}">
        <p14:creationId xmlns:p14="http://schemas.microsoft.com/office/powerpoint/2010/main" val="32757965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A6AA5E-D341-8DB9-35D1-A58F4B25C08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96FAD80-9D34-3556-2CFE-3A3E8417DBB4}"/>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3EF754EE-2D82-34D0-25D0-D101F780EFEC}"/>
              </a:ext>
            </a:extLst>
          </p:cNvPr>
          <p:cNvPicPr>
            <a:picLocks noChangeAspect="1"/>
          </p:cNvPicPr>
          <p:nvPr/>
        </p:nvPicPr>
        <p:blipFill>
          <a:blip r:embed="rId2"/>
          <a:stretch>
            <a:fillRect/>
          </a:stretch>
        </p:blipFill>
        <p:spPr>
          <a:xfrm>
            <a:off x="0" y="86360"/>
            <a:ext cx="9144000" cy="5791200"/>
          </a:xfrm>
          <a:prstGeom prst="rect">
            <a:avLst/>
          </a:prstGeom>
        </p:spPr>
      </p:pic>
    </p:spTree>
    <p:extLst>
      <p:ext uri="{BB962C8B-B14F-4D97-AF65-F5344CB8AC3E}">
        <p14:creationId xmlns:p14="http://schemas.microsoft.com/office/powerpoint/2010/main" val="3095974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9C5E13-8E48-7A57-A57D-3A9F245D83E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C057CB30-4632-F0C0-DA0C-C0CE341441C6}"/>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7948505B-D522-3DA0-7FC9-E0FFE1C28E17}"/>
              </a:ext>
            </a:extLst>
          </p:cNvPr>
          <p:cNvPicPr>
            <a:picLocks noChangeAspect="1"/>
          </p:cNvPicPr>
          <p:nvPr/>
        </p:nvPicPr>
        <p:blipFill>
          <a:blip r:embed="rId2"/>
          <a:stretch>
            <a:fillRect/>
          </a:stretch>
        </p:blipFill>
        <p:spPr>
          <a:xfrm>
            <a:off x="0" y="263769"/>
            <a:ext cx="9144000" cy="6330462"/>
          </a:xfrm>
          <a:prstGeom prst="rect">
            <a:avLst/>
          </a:prstGeom>
        </p:spPr>
      </p:pic>
    </p:spTree>
    <p:extLst>
      <p:ext uri="{BB962C8B-B14F-4D97-AF65-F5344CB8AC3E}">
        <p14:creationId xmlns:p14="http://schemas.microsoft.com/office/powerpoint/2010/main" val="573425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F75A0-48A0-14BC-A117-4BAF686A118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0813941-4C22-F0A7-9673-314E7F1947E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0764630-72F2-558F-AFF2-AF16C2C3DC4D}"/>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A6102DB5-3E34-5F79-CEF0-713F14625E2F}"/>
              </a:ext>
            </a:extLst>
          </p:cNvPr>
          <p:cNvPicPr>
            <a:picLocks noChangeAspect="1"/>
          </p:cNvPicPr>
          <p:nvPr/>
        </p:nvPicPr>
        <p:blipFill>
          <a:blip r:embed="rId2"/>
          <a:stretch>
            <a:fillRect/>
          </a:stretch>
        </p:blipFill>
        <p:spPr>
          <a:xfrm>
            <a:off x="0" y="447805"/>
            <a:ext cx="9144000" cy="5962389"/>
          </a:xfrm>
          <a:prstGeom prst="rect">
            <a:avLst/>
          </a:prstGeom>
        </p:spPr>
      </p:pic>
    </p:spTree>
    <p:extLst>
      <p:ext uri="{BB962C8B-B14F-4D97-AF65-F5344CB8AC3E}">
        <p14:creationId xmlns:p14="http://schemas.microsoft.com/office/powerpoint/2010/main" val="3572996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1ADA28-C2AE-88D3-D119-706FB703E48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359AB4D-AA14-8F3A-971E-360E7D7D909C}"/>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C24945ED-7EFE-1662-EB84-91BF9F9C5D24}"/>
              </a:ext>
            </a:extLst>
          </p:cNvPr>
          <p:cNvPicPr>
            <a:picLocks noChangeAspect="1"/>
          </p:cNvPicPr>
          <p:nvPr/>
        </p:nvPicPr>
        <p:blipFill>
          <a:blip r:embed="rId2"/>
          <a:stretch>
            <a:fillRect/>
          </a:stretch>
        </p:blipFill>
        <p:spPr>
          <a:xfrm>
            <a:off x="0" y="382412"/>
            <a:ext cx="9144000" cy="6093176"/>
          </a:xfrm>
          <a:prstGeom prst="rect">
            <a:avLst/>
          </a:prstGeom>
        </p:spPr>
      </p:pic>
    </p:spTree>
    <p:extLst>
      <p:ext uri="{BB962C8B-B14F-4D97-AF65-F5344CB8AC3E}">
        <p14:creationId xmlns:p14="http://schemas.microsoft.com/office/powerpoint/2010/main" val="2897983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0D4520-B469-459E-84BE-89B70605332F}"/>
              </a:ext>
            </a:extLst>
          </p:cNvPr>
          <p:cNvSpPr>
            <a:spLocks noGrp="1"/>
          </p:cNvSpPr>
          <p:nvPr>
            <p:ph type="title"/>
          </p:nvPr>
        </p:nvSpPr>
        <p:spPr>
          <a:xfrm>
            <a:off x="342900" y="178316"/>
            <a:ext cx="8679180" cy="457199"/>
          </a:xfrm>
        </p:spPr>
        <p:txBody>
          <a:bodyPr>
            <a:noAutofit/>
          </a:bodyPr>
          <a:lstStyle/>
          <a:p>
            <a:r>
              <a:rPr lang="ja-JP" altLang="en-US" sz="3200" dirty="0"/>
              <a:t>運営基準の再見直し　</a:t>
            </a:r>
            <a:r>
              <a:rPr lang="ja-JP" altLang="en-US" sz="1800" dirty="0">
                <a:solidFill>
                  <a:srgbClr val="FF0000"/>
                </a:solidFill>
              </a:rPr>
              <a:t>赤字が</a:t>
            </a:r>
            <a:r>
              <a:rPr lang="en-US" altLang="ja-JP" sz="1800" dirty="0">
                <a:solidFill>
                  <a:srgbClr val="FF0000"/>
                </a:solidFill>
              </a:rPr>
              <a:t>2021</a:t>
            </a:r>
            <a:r>
              <a:rPr lang="ja-JP" altLang="en-US" sz="1800" dirty="0">
                <a:solidFill>
                  <a:srgbClr val="FF0000"/>
                </a:solidFill>
              </a:rPr>
              <a:t>年改正部分　</a:t>
            </a:r>
            <a:r>
              <a:rPr lang="ja-JP" altLang="en-US" sz="1800" u="sng" dirty="0">
                <a:solidFill>
                  <a:srgbClr val="FF0000"/>
                </a:solidFill>
              </a:rPr>
              <a:t>下線部が今回改正分</a:t>
            </a:r>
            <a:endParaRPr kumimoji="1" lang="ja-JP" altLang="en-US" sz="3200" u="sng" dirty="0">
              <a:solidFill>
                <a:srgbClr val="FF0000"/>
              </a:solidFill>
            </a:endParaRPr>
          </a:p>
        </p:txBody>
      </p:sp>
      <p:sp>
        <p:nvSpPr>
          <p:cNvPr id="5" name="テキスト ボックス 4">
            <a:extLst>
              <a:ext uri="{FF2B5EF4-FFF2-40B4-BE49-F238E27FC236}">
                <a16:creationId xmlns:a16="http://schemas.microsoft.com/office/drawing/2014/main" id="{757F64C0-7DC6-44D2-9600-0B60F09E82BC}"/>
              </a:ext>
            </a:extLst>
          </p:cNvPr>
          <p:cNvSpPr txBox="1"/>
          <p:nvPr/>
        </p:nvSpPr>
        <p:spPr>
          <a:xfrm>
            <a:off x="228600" y="627877"/>
            <a:ext cx="8572500" cy="4431983"/>
          </a:xfrm>
          <a:prstGeom prst="rect">
            <a:avLst/>
          </a:prstGeom>
          <a:noFill/>
        </p:spPr>
        <p:txBody>
          <a:bodyPr wrap="square">
            <a:spAutoFit/>
          </a:bodyPr>
          <a:lstStyle/>
          <a:p>
            <a:r>
              <a:rPr lang="ja-JP" altLang="en-US" dirty="0"/>
              <a:t>指定居宅介護支援等の事業の人員及び運営に関する基準（平成十一年厚生省令第三十八号）</a:t>
            </a:r>
            <a:endParaRPr lang="en-US" altLang="ja-JP" dirty="0"/>
          </a:p>
          <a:p>
            <a:r>
              <a:rPr lang="ja-JP" altLang="en-US" dirty="0"/>
              <a:t>（内容及び手続の説明及び同意）</a:t>
            </a:r>
          </a:p>
          <a:p>
            <a:r>
              <a:rPr lang="ja-JP" altLang="en-US" dirty="0"/>
              <a:t>第四条（略）</a:t>
            </a:r>
          </a:p>
          <a:p>
            <a:r>
              <a:rPr lang="ja-JP" altLang="en-US" dirty="0"/>
              <a:t>２指定居宅介護支援事業者は、指定居宅介護支援の提供の開始に際し、あらかじめ、居宅サービス計画が第一条の二に規定する基本方針及び利用者の希望に基づき作成されるものであり、利用者は複数の指定居宅サービス事業者等を紹介するよう求めることができること、</a:t>
            </a:r>
            <a:r>
              <a:rPr lang="ja-JP" altLang="en-US" dirty="0">
                <a:solidFill>
                  <a:srgbClr val="FF0000"/>
                </a:solidFill>
              </a:rPr>
              <a:t>前六月間に当該指定居宅介護支援事業所において作成された居宅サービス計画の総数のうちに訪問介護、通所介護、福祉用具貸与及び地域密着型通所介護（以下この項において「訪問問介護等」という。）がそれぞれ位置付けられた居宅サービス計画の数が占める割合、前六月間に当該指定居宅介護支援事業所において作成された居宅サービス計画に位置付けられた訪問介護等ごとの回数のうちに同一の指定居宅サービス事業者又は指定地域密着型サービス事業者によって提供されたものが占める割合等</a:t>
            </a:r>
            <a:r>
              <a:rPr lang="ja-JP" altLang="en-US" dirty="0"/>
              <a:t>につき説明を行い、理解を</a:t>
            </a:r>
            <a:r>
              <a:rPr lang="ja-JP" altLang="en-US" b="1" dirty="0"/>
              <a:t>得</a:t>
            </a:r>
            <a:r>
              <a:rPr lang="ja-JP" altLang="en-US" b="1" u="sng" strike="sngStrike" dirty="0"/>
              <a:t>なければならない</a:t>
            </a:r>
            <a:r>
              <a:rPr lang="ja-JP" altLang="en-US" u="sng" strike="sngStrike" dirty="0"/>
              <a:t>。</a:t>
            </a:r>
            <a:r>
              <a:rPr lang="ja-JP" altLang="en-US" sz="2400" b="1" u="sng" dirty="0">
                <a:solidFill>
                  <a:srgbClr val="FF0000"/>
                </a:solidFill>
              </a:rPr>
              <a:t>るよう努めなければならない。</a:t>
            </a:r>
            <a:endParaRPr lang="ja-JP" altLang="en-US" b="1" u="sng" dirty="0">
              <a:solidFill>
                <a:srgbClr val="FF0000"/>
              </a:solidFill>
            </a:endParaRPr>
          </a:p>
        </p:txBody>
      </p:sp>
      <p:sp>
        <p:nvSpPr>
          <p:cNvPr id="7" name="テキスト ボックス 6">
            <a:extLst>
              <a:ext uri="{FF2B5EF4-FFF2-40B4-BE49-F238E27FC236}">
                <a16:creationId xmlns:a16="http://schemas.microsoft.com/office/drawing/2014/main" id="{CDADD94C-1884-4D09-8B1D-E51C35E44CC8}"/>
              </a:ext>
            </a:extLst>
          </p:cNvPr>
          <p:cNvSpPr txBox="1"/>
          <p:nvPr/>
        </p:nvSpPr>
        <p:spPr>
          <a:xfrm>
            <a:off x="287020" y="5210474"/>
            <a:ext cx="8572500" cy="1477328"/>
          </a:xfrm>
          <a:prstGeom prst="rect">
            <a:avLst/>
          </a:prstGeom>
          <a:solidFill>
            <a:srgbClr val="FFFF00"/>
          </a:solidFill>
        </p:spPr>
        <p:txBody>
          <a:bodyPr wrap="square">
            <a:spAutoFit/>
          </a:bodyPr>
          <a:lstStyle/>
          <a:p>
            <a:r>
              <a:rPr lang="ja-JP" altLang="en-US" dirty="0"/>
              <a:t>厚生労働大臣が定める基準</a:t>
            </a:r>
            <a:endParaRPr lang="en-US" altLang="ja-JP" dirty="0"/>
          </a:p>
          <a:p>
            <a:r>
              <a:rPr lang="ja-JP" altLang="en-US" dirty="0"/>
              <a:t>八十二　居宅介護支援費における運営基準減算の基準</a:t>
            </a:r>
          </a:p>
          <a:p>
            <a:r>
              <a:rPr lang="ja-JP" altLang="en-US" dirty="0"/>
              <a:t>　指定居宅介護支援等の事業の人員及び運営に関する基準第四条第二項並びに第十三条第七号、第九号から第十一号まで、第十四号及び第十五号</a:t>
            </a:r>
            <a:r>
              <a:rPr lang="en-US" altLang="ja-JP" dirty="0"/>
              <a:t>(</a:t>
            </a:r>
            <a:r>
              <a:rPr lang="ja-JP" altLang="en-US" dirty="0"/>
              <a:t>これらの規定を同条第十六号において準用する場合を含む。</a:t>
            </a:r>
            <a:r>
              <a:rPr lang="en-US" altLang="ja-JP" dirty="0"/>
              <a:t>)</a:t>
            </a:r>
            <a:r>
              <a:rPr lang="ja-JP" altLang="en-US" dirty="0"/>
              <a:t>に定める規定に適合していないこと。</a:t>
            </a:r>
          </a:p>
        </p:txBody>
      </p:sp>
      <p:sp>
        <p:nvSpPr>
          <p:cNvPr id="8" name="四角形: 角を丸くする 7">
            <a:extLst>
              <a:ext uri="{FF2B5EF4-FFF2-40B4-BE49-F238E27FC236}">
                <a16:creationId xmlns:a16="http://schemas.microsoft.com/office/drawing/2014/main" id="{4DB751E9-ED72-4D9E-BB98-4F03963826F7}"/>
              </a:ext>
            </a:extLst>
          </p:cNvPr>
          <p:cNvSpPr/>
          <p:nvPr/>
        </p:nvSpPr>
        <p:spPr>
          <a:xfrm>
            <a:off x="6200775" y="5811025"/>
            <a:ext cx="1447800" cy="276225"/>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13258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F06374-58EB-EFB2-F0EA-12CE9165905F}"/>
              </a:ext>
            </a:extLst>
          </p:cNvPr>
          <p:cNvSpPr>
            <a:spLocks noGrp="1"/>
          </p:cNvSpPr>
          <p:nvPr>
            <p:ph type="title"/>
          </p:nvPr>
        </p:nvSpPr>
        <p:spPr>
          <a:xfrm>
            <a:off x="457200" y="0"/>
            <a:ext cx="8229600" cy="812482"/>
          </a:xfrm>
          <a:solidFill>
            <a:schemeClr val="accent1">
              <a:lumMod val="20000"/>
              <a:lumOff val="80000"/>
            </a:schemeClr>
          </a:solidFill>
        </p:spPr>
        <p:txBody>
          <a:bodyPr>
            <a:normAutofit fontScale="90000"/>
          </a:bodyPr>
          <a:lstStyle/>
          <a:p>
            <a:r>
              <a:rPr kumimoji="1" lang="ja-JP" altLang="en-US" sz="2700" dirty="0"/>
              <a:t>居宅の運営会社が約</a:t>
            </a:r>
            <a:r>
              <a:rPr kumimoji="1" lang="en-US" altLang="ja-JP" sz="2700" dirty="0"/>
              <a:t>3000</a:t>
            </a:r>
            <a:r>
              <a:rPr kumimoji="1" lang="ja-JP" altLang="en-US" sz="2700" dirty="0"/>
              <a:t>万円の報酬返還求める市に勝訴</a:t>
            </a:r>
            <a:br>
              <a:rPr kumimoji="1" lang="ja-JP" altLang="en-US" sz="2700" dirty="0"/>
            </a:br>
            <a:r>
              <a:rPr kumimoji="1" lang="en-US" altLang="ja-JP" sz="2700" dirty="0"/>
              <a:t>2024/01/29 16:20</a:t>
            </a:r>
            <a:endParaRPr kumimoji="1" lang="ja-JP" altLang="en-US" dirty="0"/>
          </a:p>
        </p:txBody>
      </p:sp>
      <p:sp>
        <p:nvSpPr>
          <p:cNvPr id="3" name="コンテンツ プレースホルダー 2">
            <a:extLst>
              <a:ext uri="{FF2B5EF4-FFF2-40B4-BE49-F238E27FC236}">
                <a16:creationId xmlns:a16="http://schemas.microsoft.com/office/drawing/2014/main" id="{835ABEFC-883C-B675-5375-0F9DBBF74E9C}"/>
              </a:ext>
            </a:extLst>
          </p:cNvPr>
          <p:cNvSpPr>
            <a:spLocks noGrp="1"/>
          </p:cNvSpPr>
          <p:nvPr>
            <p:ph idx="1"/>
          </p:nvPr>
        </p:nvSpPr>
        <p:spPr>
          <a:xfrm>
            <a:off x="91440" y="812482"/>
            <a:ext cx="9184640" cy="6045518"/>
          </a:xfrm>
        </p:spPr>
        <p:txBody>
          <a:bodyPr>
            <a:normAutofit fontScale="25000" lnSpcReduction="20000"/>
          </a:bodyPr>
          <a:lstStyle/>
          <a:p>
            <a:pPr marL="0" indent="0">
              <a:lnSpc>
                <a:spcPct val="120000"/>
              </a:lnSpc>
              <a:buNone/>
            </a:pPr>
            <a:r>
              <a:rPr kumimoji="1" lang="ja-JP" altLang="en-US" sz="4800" dirty="0">
                <a:latin typeface="ＭＳ ゴシック" panose="020B0609070205080204" pitchFamily="49" charset="-128"/>
                <a:ea typeface="ＭＳ ゴシック" panose="020B0609070205080204" pitchFamily="49" charset="-128"/>
              </a:rPr>
              <a:t>　</a:t>
            </a:r>
            <a:r>
              <a:rPr kumimoji="1" lang="ja-JP" altLang="en-US" sz="7200" dirty="0">
                <a:latin typeface="ＭＳ ゴシック" panose="020B0609070205080204" pitchFamily="49" charset="-128"/>
                <a:ea typeface="ＭＳ ゴシック" panose="020B0609070205080204" pitchFamily="49" charset="-128"/>
              </a:rPr>
              <a:t>居宅介護支援事業所などを運営する株式会社「結」が大阪府寝屋川市を相手取り、約</a:t>
            </a:r>
            <a:r>
              <a:rPr kumimoji="1" lang="en-US" altLang="ja-JP" sz="7200" dirty="0">
                <a:latin typeface="ＭＳ ゴシック" panose="020B0609070205080204" pitchFamily="49" charset="-128"/>
                <a:ea typeface="ＭＳ ゴシック" panose="020B0609070205080204" pitchFamily="49" charset="-128"/>
              </a:rPr>
              <a:t>3000</a:t>
            </a:r>
            <a:r>
              <a:rPr kumimoji="1" lang="ja-JP" altLang="en-US" sz="7200" dirty="0">
                <a:latin typeface="ＭＳ ゴシック" panose="020B0609070205080204" pitchFamily="49" charset="-128"/>
                <a:ea typeface="ＭＳ ゴシック" panose="020B0609070205080204" pitchFamily="49" charset="-128"/>
              </a:rPr>
              <a:t>万円の介護報酬の返還の撤回を求めた訴訟の判決がこのほど、大阪地方裁判所であり、同裁判所は「結」の訴えを認める判決を下した。その後、寝屋川市は控訴したものの、１月</a:t>
            </a:r>
            <a:r>
              <a:rPr kumimoji="1" lang="en-US" altLang="ja-JP" sz="7200" dirty="0">
                <a:latin typeface="ＭＳ ゴシック" panose="020B0609070205080204" pitchFamily="49" charset="-128"/>
                <a:ea typeface="ＭＳ ゴシック" panose="020B0609070205080204" pitchFamily="49" charset="-128"/>
              </a:rPr>
              <a:t>15</a:t>
            </a:r>
            <a:r>
              <a:rPr kumimoji="1" lang="ja-JP" altLang="en-US" sz="7200" dirty="0">
                <a:latin typeface="ＭＳ ゴシック" panose="020B0609070205080204" pitchFamily="49" charset="-128"/>
                <a:ea typeface="ＭＳ ゴシック" panose="020B0609070205080204" pitchFamily="49" charset="-128"/>
              </a:rPr>
              <a:t>日にその取り下げを決めたことから、判決が確定した。</a:t>
            </a:r>
          </a:p>
          <a:p>
            <a:pPr marL="0" indent="0">
              <a:lnSpc>
                <a:spcPct val="120000"/>
              </a:lnSpc>
              <a:buNone/>
            </a:pPr>
            <a:r>
              <a:rPr kumimoji="1" lang="ja-JP" altLang="en-US" sz="7200" dirty="0">
                <a:latin typeface="ＭＳ ゴシック" panose="020B0609070205080204" pitchFamily="49" charset="-128"/>
                <a:ea typeface="ＭＳ ゴシック" panose="020B0609070205080204" pitchFamily="49" charset="-128"/>
              </a:rPr>
              <a:t>　</a:t>
            </a:r>
            <a:r>
              <a:rPr kumimoji="1" lang="en-US" altLang="ja-JP" sz="7200" dirty="0">
                <a:latin typeface="ＭＳ ゴシック" panose="020B0609070205080204" pitchFamily="49" charset="-128"/>
                <a:ea typeface="ＭＳ ゴシック" panose="020B0609070205080204" pitchFamily="49" charset="-128"/>
              </a:rPr>
              <a:t>2020</a:t>
            </a:r>
            <a:r>
              <a:rPr kumimoji="1" lang="ja-JP" altLang="en-US" sz="7200" dirty="0">
                <a:latin typeface="ＭＳ ゴシック" panose="020B0609070205080204" pitchFamily="49" charset="-128"/>
                <a:ea typeface="ＭＳ ゴシック" panose="020B0609070205080204" pitchFamily="49" charset="-128"/>
              </a:rPr>
              <a:t>年</a:t>
            </a:r>
            <a:r>
              <a:rPr kumimoji="1" lang="en-US" altLang="ja-JP" sz="7200" dirty="0">
                <a:latin typeface="ＭＳ ゴシック" panose="020B0609070205080204" pitchFamily="49" charset="-128"/>
                <a:ea typeface="ＭＳ ゴシック" panose="020B0609070205080204" pitchFamily="49" charset="-128"/>
              </a:rPr>
              <a:t>11</a:t>
            </a:r>
            <a:r>
              <a:rPr kumimoji="1" lang="ja-JP" altLang="en-US" sz="7200" dirty="0">
                <a:latin typeface="ＭＳ ゴシック" panose="020B0609070205080204" pitchFamily="49" charset="-128"/>
                <a:ea typeface="ＭＳ ゴシック" panose="020B0609070205080204" pitchFamily="49" charset="-128"/>
              </a:rPr>
              <a:t>月、寝屋川市は「結」が運営する居宅介護支援事業所に、利用者が複数の介護サービス事業所を紹介するよう求めることができることなどを定めた「運営基準第４条２項」への違反があると認定。具体的には、利用者に複数の事業者を紹介・説明した文書が保管されていなかったことから、</a:t>
            </a:r>
            <a:r>
              <a:rPr kumimoji="1" lang="en-US" altLang="ja-JP" sz="7200" dirty="0">
                <a:latin typeface="ＭＳ ゴシック" panose="020B0609070205080204" pitchFamily="49" charset="-128"/>
                <a:ea typeface="ＭＳ ゴシック" panose="020B0609070205080204" pitchFamily="49" charset="-128"/>
              </a:rPr>
              <a:t>116</a:t>
            </a:r>
            <a:r>
              <a:rPr kumimoji="1" lang="ja-JP" altLang="en-US" sz="7200" dirty="0">
                <a:latin typeface="ＭＳ ゴシック" panose="020B0609070205080204" pitchFamily="49" charset="-128"/>
                <a:ea typeface="ＭＳ ゴシック" panose="020B0609070205080204" pitchFamily="49" charset="-128"/>
              </a:rPr>
              <a:t>人分の介護報酬全額（</a:t>
            </a:r>
            <a:r>
              <a:rPr kumimoji="1" lang="en-US" altLang="ja-JP" sz="7200" dirty="0">
                <a:latin typeface="ＭＳ ゴシック" panose="020B0609070205080204" pitchFamily="49" charset="-128"/>
                <a:ea typeface="ＭＳ ゴシック" panose="020B0609070205080204" pitchFamily="49" charset="-128"/>
              </a:rPr>
              <a:t>2926</a:t>
            </a:r>
            <a:r>
              <a:rPr kumimoji="1" lang="ja-JP" altLang="en-US" sz="7200" dirty="0">
                <a:latin typeface="ＭＳ ゴシック" panose="020B0609070205080204" pitchFamily="49" charset="-128"/>
                <a:ea typeface="ＭＳ ゴシック" panose="020B0609070205080204" pitchFamily="49" charset="-128"/>
              </a:rPr>
              <a:t>万</a:t>
            </a:r>
            <a:r>
              <a:rPr kumimoji="1" lang="en-US" altLang="ja-JP" sz="7200" dirty="0">
                <a:latin typeface="ＭＳ ゴシック" panose="020B0609070205080204" pitchFamily="49" charset="-128"/>
                <a:ea typeface="ＭＳ ゴシック" panose="020B0609070205080204" pitchFamily="49" charset="-128"/>
              </a:rPr>
              <a:t>7249</a:t>
            </a:r>
            <a:r>
              <a:rPr kumimoji="1" lang="ja-JP" altLang="en-US" sz="7200" dirty="0">
                <a:latin typeface="ＭＳ ゴシック" panose="020B0609070205080204" pitchFamily="49" charset="-128"/>
                <a:ea typeface="ＭＳ ゴシック" panose="020B0609070205080204" pitchFamily="49" charset="-128"/>
              </a:rPr>
              <a:t>円）の返還を「結」に求めた。</a:t>
            </a:r>
          </a:p>
          <a:p>
            <a:pPr marL="0" indent="0">
              <a:lnSpc>
                <a:spcPct val="120000"/>
              </a:lnSpc>
              <a:buNone/>
            </a:pPr>
            <a:r>
              <a:rPr kumimoji="1" lang="ja-JP" altLang="en-US" sz="7200" dirty="0">
                <a:latin typeface="ＭＳ ゴシック" panose="020B0609070205080204" pitchFamily="49" charset="-128"/>
                <a:ea typeface="ＭＳ ゴシック" panose="020B0609070205080204" pitchFamily="49" charset="-128"/>
              </a:rPr>
              <a:t>　この処分について「結」では、説明のための文書が保管されていなかったことのみで報酬の全額返還が求められた点を問題視。すべての利用者に運営基準で定めた内容に従って説明をしていたことなどを指摘した上で、処分の撤回を求めていた。</a:t>
            </a:r>
          </a:p>
          <a:p>
            <a:pPr marL="0" indent="0">
              <a:lnSpc>
                <a:spcPct val="120000"/>
              </a:lnSpc>
              <a:buNone/>
            </a:pPr>
            <a:r>
              <a:rPr kumimoji="1" lang="ja-JP" altLang="en-US" sz="7200" dirty="0">
                <a:latin typeface="ＭＳ ゴシック" panose="020B0609070205080204" pitchFamily="49" charset="-128"/>
                <a:ea typeface="ＭＳ ゴシック" panose="020B0609070205080204" pitchFamily="49" charset="-128"/>
              </a:rPr>
              <a:t>　大阪地方裁判所の徳地淳裁判長は「（運営基準第４条２項の）説明については、書面（文書の交付）は義務的なものではないと解する方が文理上自然である」「運営基準省令</a:t>
            </a:r>
            <a:r>
              <a:rPr kumimoji="1" lang="en-US" altLang="ja-JP" sz="7200" dirty="0">
                <a:latin typeface="ＭＳ ゴシック" panose="020B0609070205080204" pitchFamily="49" charset="-128"/>
                <a:ea typeface="ＭＳ ゴシック" panose="020B0609070205080204" pitchFamily="49" charset="-128"/>
              </a:rPr>
              <a:t>4</a:t>
            </a:r>
            <a:r>
              <a:rPr kumimoji="1" lang="ja-JP" altLang="en-US" sz="7200" dirty="0">
                <a:latin typeface="ＭＳ ゴシック" panose="020B0609070205080204" pitchFamily="49" charset="-128"/>
                <a:ea typeface="ＭＳ ゴシック" panose="020B0609070205080204" pitchFamily="49" charset="-128"/>
              </a:rPr>
              <a:t>条</a:t>
            </a:r>
            <a:r>
              <a:rPr kumimoji="1" lang="en-US" altLang="ja-JP" sz="7200" dirty="0">
                <a:latin typeface="ＭＳ ゴシック" panose="020B0609070205080204" pitchFamily="49" charset="-128"/>
                <a:ea typeface="ＭＳ ゴシック" panose="020B0609070205080204" pitchFamily="49" charset="-128"/>
              </a:rPr>
              <a:t>2</a:t>
            </a:r>
            <a:r>
              <a:rPr kumimoji="1" lang="ja-JP" altLang="en-US" sz="7200" dirty="0">
                <a:latin typeface="ＭＳ ゴシック" panose="020B0609070205080204" pitchFamily="49" charset="-128"/>
                <a:ea typeface="ＭＳ ゴシック" panose="020B0609070205080204" pitchFamily="49" charset="-128"/>
              </a:rPr>
              <a:t>項等の意味については、その文言に忠実に解釈すべきものといえ、規定の文言から容易に読み取れないような解釈（通達等による意味内容の追加や補充）をたやすく許容することはできない」などとし、「結」に報酬返還の義務はないとする判決を下した。</a:t>
            </a:r>
          </a:p>
          <a:p>
            <a:pPr marL="0" indent="0">
              <a:lnSpc>
                <a:spcPct val="120000"/>
              </a:lnSpc>
              <a:buNone/>
            </a:pPr>
            <a:r>
              <a:rPr kumimoji="1" lang="ja-JP" altLang="en-US" sz="7200" dirty="0">
                <a:latin typeface="ＭＳ ゴシック" panose="020B0609070205080204" pitchFamily="49" charset="-128"/>
                <a:ea typeface="ＭＳ ゴシック" panose="020B0609070205080204" pitchFamily="49" charset="-128"/>
              </a:rPr>
              <a:t>　この判決について「結」の代理人を務める外岡潤弁護士は「介護保険事業を営むものにとって、保険者の存在は絶対的で、理不尽なものであってもその指摘は従わざるを得ないという実態があります。今回の判決が、行政の暴走を抑止する一石となれば幸いです」としている。</a:t>
            </a:r>
          </a:p>
          <a:p>
            <a:pPr marL="0" indent="0">
              <a:buNone/>
            </a:pPr>
            <a:endParaRPr kumimoji="1" lang="ja-JP" altLang="en-US" dirty="0"/>
          </a:p>
        </p:txBody>
      </p:sp>
    </p:spTree>
    <p:extLst>
      <p:ext uri="{BB962C8B-B14F-4D97-AF65-F5344CB8AC3E}">
        <p14:creationId xmlns:p14="http://schemas.microsoft.com/office/powerpoint/2010/main" val="34240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53745-ABF1-E9A7-B900-BCF30DC217B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7963099-3F9D-1772-DB66-A8D5777A9A29}"/>
              </a:ext>
            </a:extLst>
          </p:cNvPr>
          <p:cNvPicPr>
            <a:picLocks noChangeAspect="1"/>
          </p:cNvPicPr>
          <p:nvPr/>
        </p:nvPicPr>
        <p:blipFill>
          <a:blip r:embed="rId2"/>
          <a:stretch>
            <a:fillRect/>
          </a:stretch>
        </p:blipFill>
        <p:spPr>
          <a:xfrm>
            <a:off x="0" y="137838"/>
            <a:ext cx="9144000" cy="6582323"/>
          </a:xfrm>
          <a:prstGeom prst="rect">
            <a:avLst/>
          </a:prstGeom>
        </p:spPr>
      </p:pic>
    </p:spTree>
    <p:extLst>
      <p:ext uri="{BB962C8B-B14F-4D97-AF65-F5344CB8AC3E}">
        <p14:creationId xmlns:p14="http://schemas.microsoft.com/office/powerpoint/2010/main" val="29529658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172B9C-9581-E051-53FE-0294F9C9BDD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BE0180E-C5A6-F6B8-AC98-1A339A51AB50}"/>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B7FF6ECD-4241-5F32-17EB-53B7AB1D81E2}"/>
              </a:ext>
            </a:extLst>
          </p:cNvPr>
          <p:cNvPicPr>
            <a:picLocks noChangeAspect="1"/>
          </p:cNvPicPr>
          <p:nvPr/>
        </p:nvPicPr>
        <p:blipFill>
          <a:blip r:embed="rId2"/>
          <a:stretch>
            <a:fillRect/>
          </a:stretch>
        </p:blipFill>
        <p:spPr>
          <a:xfrm>
            <a:off x="0" y="214977"/>
            <a:ext cx="9144000" cy="6428045"/>
          </a:xfrm>
          <a:prstGeom prst="rect">
            <a:avLst/>
          </a:prstGeom>
        </p:spPr>
      </p:pic>
    </p:spTree>
    <p:extLst>
      <p:ext uri="{BB962C8B-B14F-4D97-AF65-F5344CB8AC3E}">
        <p14:creationId xmlns:p14="http://schemas.microsoft.com/office/powerpoint/2010/main" val="9318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066ADD-3A1E-C935-EDFD-2A1F5843914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FA02FFD-3E3F-3EA6-9631-8F568E99D0F1}"/>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AD49525A-B5D7-F588-A716-20BFBC78FDB0}"/>
              </a:ext>
            </a:extLst>
          </p:cNvPr>
          <p:cNvPicPr>
            <a:picLocks noChangeAspect="1"/>
          </p:cNvPicPr>
          <p:nvPr/>
        </p:nvPicPr>
        <p:blipFill>
          <a:blip r:embed="rId2"/>
          <a:stretch>
            <a:fillRect/>
          </a:stretch>
        </p:blipFill>
        <p:spPr>
          <a:xfrm>
            <a:off x="0" y="273854"/>
            <a:ext cx="9144000" cy="6310291"/>
          </a:xfrm>
          <a:prstGeom prst="rect">
            <a:avLst/>
          </a:prstGeom>
        </p:spPr>
      </p:pic>
    </p:spTree>
    <p:extLst>
      <p:ext uri="{BB962C8B-B14F-4D97-AF65-F5344CB8AC3E}">
        <p14:creationId xmlns:p14="http://schemas.microsoft.com/office/powerpoint/2010/main" val="2462893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180E5B-9315-C396-DDE9-BCE77342D0F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85C9417-9EFE-91E8-4395-7602F1E67147}"/>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B27E1464-712E-536E-1C37-26C8095C837D}"/>
              </a:ext>
            </a:extLst>
          </p:cNvPr>
          <p:cNvPicPr>
            <a:picLocks noChangeAspect="1"/>
          </p:cNvPicPr>
          <p:nvPr/>
        </p:nvPicPr>
        <p:blipFill>
          <a:blip r:embed="rId2"/>
          <a:stretch>
            <a:fillRect/>
          </a:stretch>
        </p:blipFill>
        <p:spPr>
          <a:xfrm>
            <a:off x="0" y="576782"/>
            <a:ext cx="9144000" cy="5704436"/>
          </a:xfrm>
          <a:prstGeom prst="rect">
            <a:avLst/>
          </a:prstGeom>
        </p:spPr>
      </p:pic>
    </p:spTree>
    <p:extLst>
      <p:ext uri="{BB962C8B-B14F-4D97-AF65-F5344CB8AC3E}">
        <p14:creationId xmlns:p14="http://schemas.microsoft.com/office/powerpoint/2010/main" val="10072951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7CFB2A-EF43-BD8F-E290-3E02A8F2FE6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715613E-866B-EB74-A386-060D6C63CC1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848F2822-21F3-3718-F0CD-EC2723B7D015}"/>
              </a:ext>
            </a:extLst>
          </p:cNvPr>
          <p:cNvPicPr>
            <a:picLocks noChangeAspect="1"/>
          </p:cNvPicPr>
          <p:nvPr/>
        </p:nvPicPr>
        <p:blipFill>
          <a:blip r:embed="rId2"/>
          <a:stretch>
            <a:fillRect/>
          </a:stretch>
        </p:blipFill>
        <p:spPr>
          <a:xfrm>
            <a:off x="0" y="455023"/>
            <a:ext cx="9144000" cy="5947954"/>
          </a:xfrm>
          <a:prstGeom prst="rect">
            <a:avLst/>
          </a:prstGeom>
        </p:spPr>
      </p:pic>
    </p:spTree>
    <p:extLst>
      <p:ext uri="{BB962C8B-B14F-4D97-AF65-F5344CB8AC3E}">
        <p14:creationId xmlns:p14="http://schemas.microsoft.com/office/powerpoint/2010/main" val="1985324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BCAE7E-0CBA-437B-B872-8FC1DDC19657}"/>
              </a:ext>
            </a:extLst>
          </p:cNvPr>
          <p:cNvSpPr>
            <a:spLocks noGrp="1"/>
          </p:cNvSpPr>
          <p:nvPr>
            <p:ph type="title"/>
          </p:nvPr>
        </p:nvSpPr>
        <p:spPr>
          <a:xfrm>
            <a:off x="457200" y="274638"/>
            <a:ext cx="8229600" cy="2030412"/>
          </a:xfrm>
          <a:solidFill>
            <a:srgbClr val="92D050"/>
          </a:solidFill>
        </p:spPr>
        <p:txBody>
          <a:bodyPr>
            <a:normAutofit fontScale="90000"/>
          </a:bodyPr>
          <a:lstStyle/>
          <a:p>
            <a:r>
              <a:rPr lang="ja-JP" altLang="ja-JP" kern="100" dirty="0">
                <a:latin typeface="游明朝" panose="02020400000000000000" pitchFamily="18" charset="-128"/>
                <a:ea typeface="ＭＳ ゴシック" panose="020B0609070205080204" pitchFamily="49" charset="-128"/>
                <a:cs typeface="Times New Roman" panose="02020603050405020304" pitchFamily="18" charset="0"/>
              </a:rPr>
              <a:t>どう</a:t>
            </a:r>
            <a:r>
              <a:rPr lang="ja-JP" altLang="en-US" kern="100" dirty="0">
                <a:latin typeface="游明朝" panose="02020400000000000000" pitchFamily="18" charset="-128"/>
                <a:ea typeface="ＭＳ ゴシック" panose="020B0609070205080204" pitchFamily="49" charset="-128"/>
                <a:cs typeface="Times New Roman" panose="02020603050405020304" pitchFamily="18" charset="0"/>
              </a:rPr>
              <a:t>考えたら</a:t>
            </a:r>
            <a:r>
              <a:rPr lang="ja-JP" altLang="ja-JP" kern="100" dirty="0">
                <a:latin typeface="游明朝" panose="02020400000000000000" pitchFamily="18" charset="-128"/>
                <a:ea typeface="ＭＳ ゴシック" panose="020B0609070205080204" pitchFamily="49" charset="-128"/>
                <a:cs typeface="Times New Roman" panose="02020603050405020304" pitchFamily="18" charset="0"/>
              </a:rPr>
              <a:t>いい</a:t>
            </a:r>
            <a:r>
              <a:rPr lang="ja-JP" altLang="en-US" kern="100" dirty="0">
                <a:latin typeface="游明朝" panose="02020400000000000000" pitchFamily="18" charset="-128"/>
                <a:ea typeface="ＭＳ ゴシック" panose="020B0609070205080204" pitchFamily="49" charset="-128"/>
                <a:cs typeface="Times New Roman" panose="02020603050405020304" pitchFamily="18" charset="0"/>
              </a:rPr>
              <a:t>か　</a:t>
            </a:r>
            <a:br>
              <a:rPr lang="en-US" altLang="ja-JP" kern="100" dirty="0">
                <a:latin typeface="游明朝" panose="02020400000000000000" pitchFamily="18" charset="-128"/>
                <a:ea typeface="ＭＳ ゴシック" panose="020B0609070205080204" pitchFamily="49" charset="-128"/>
                <a:cs typeface="Times New Roman" panose="02020603050405020304" pitchFamily="18" charset="0"/>
              </a:rPr>
            </a:br>
            <a:r>
              <a:rPr lang="ja-JP" altLang="en-US" kern="100" dirty="0">
                <a:latin typeface="游明朝" panose="02020400000000000000" pitchFamily="18" charset="-128"/>
                <a:ea typeface="ＭＳ ゴシック" panose="020B0609070205080204" pitchFamily="49" charset="-128"/>
                <a:cs typeface="Times New Roman" panose="02020603050405020304" pitchFamily="18" charset="0"/>
              </a:rPr>
              <a:t>浮足立たない　</a:t>
            </a:r>
            <a:br>
              <a:rPr lang="en-US" altLang="ja-JP" kern="100" dirty="0">
                <a:latin typeface="游明朝" panose="02020400000000000000" pitchFamily="18" charset="-128"/>
                <a:ea typeface="ＭＳ ゴシック" panose="020B0609070205080204" pitchFamily="49" charset="-128"/>
                <a:cs typeface="Times New Roman" panose="02020603050405020304" pitchFamily="18" charset="0"/>
              </a:rPr>
            </a:br>
            <a:r>
              <a:rPr lang="ja-JP" altLang="en-US" kern="100" dirty="0">
                <a:latin typeface="游明朝" panose="02020400000000000000" pitchFamily="18" charset="-128"/>
                <a:ea typeface="ＭＳ ゴシック" panose="020B0609070205080204" pitchFamily="49" charset="-128"/>
                <a:cs typeface="Times New Roman" panose="02020603050405020304" pitchFamily="18" charset="0"/>
              </a:rPr>
              <a:t>目の前の利用者に学ぶ</a:t>
            </a:r>
            <a:endParaRPr kumimoji="1" lang="ja-JP" altLang="en-US" dirty="0"/>
          </a:p>
        </p:txBody>
      </p:sp>
      <p:sp>
        <p:nvSpPr>
          <p:cNvPr id="3" name="コンテンツ プレースホルダー 2">
            <a:extLst>
              <a:ext uri="{FF2B5EF4-FFF2-40B4-BE49-F238E27FC236}">
                <a16:creationId xmlns:a16="http://schemas.microsoft.com/office/drawing/2014/main" id="{736EE979-1BAC-42C8-9194-7A0578937EA0}"/>
              </a:ext>
            </a:extLst>
          </p:cNvPr>
          <p:cNvSpPr>
            <a:spLocks noGrp="1"/>
          </p:cNvSpPr>
          <p:nvPr>
            <p:ph idx="1"/>
          </p:nvPr>
        </p:nvSpPr>
        <p:spPr>
          <a:xfrm>
            <a:off x="85726" y="2409825"/>
            <a:ext cx="8601074" cy="3716338"/>
          </a:xfrm>
        </p:spPr>
        <p:txBody>
          <a:bodyPr>
            <a:normAutofit fontScale="92500"/>
          </a:bodyPr>
          <a:lstStyle/>
          <a:p>
            <a:pPr marL="0" indent="0" algn="just">
              <a:buNone/>
            </a:pPr>
            <a:r>
              <a:rPr lang="ja-JP" altLang="en-US" sz="2000" kern="100" dirty="0">
                <a:latin typeface="游明朝" panose="02020400000000000000" pitchFamily="18" charset="-128"/>
                <a:ea typeface="ＭＳ ゴシック" panose="020B0609070205080204" pitchFamily="49" charset="-128"/>
                <a:cs typeface="Times New Roman" panose="02020603050405020304" pitchFamily="18" charset="0"/>
              </a:rPr>
              <a:t>今、介護報酬改定セミナーが大流行。「その流れに乗れない介護事業者は、この業界を去れと言われてしまうことを覚悟せねばならない」とまで言い始める講師も</a:t>
            </a:r>
            <a:r>
              <a:rPr lang="en-US" altLang="ja-JP" sz="2000" kern="100" dirty="0">
                <a:latin typeface="游明朝" panose="02020400000000000000" pitchFamily="18" charset="-128"/>
                <a:ea typeface="ＭＳ ゴシック" panose="020B0609070205080204" pitchFamily="49" charset="-128"/>
                <a:cs typeface="Times New Roman" panose="02020603050405020304" pitchFamily="18" charset="0"/>
              </a:rPr>
              <a:t>…</a:t>
            </a:r>
          </a:p>
          <a:p>
            <a:pPr marL="0" indent="0" algn="just">
              <a:buNone/>
            </a:pPr>
            <a:r>
              <a:rPr lang="ja-JP" altLang="en-US" sz="2800" kern="100" dirty="0">
                <a:latin typeface="游明朝" panose="02020400000000000000" pitchFamily="18" charset="-128"/>
                <a:ea typeface="ＭＳ ゴシック" panose="020B0609070205080204" pitchFamily="49" charset="-128"/>
                <a:cs typeface="Times New Roman" panose="02020603050405020304" pitchFamily="18" charset="0"/>
              </a:rPr>
              <a:t>〇政府が描いた「生産性向上」なるものに振り回されない。</a:t>
            </a:r>
            <a:endParaRPr lang="en-US" altLang="ja-JP" sz="2800" kern="100" dirty="0">
              <a:latin typeface="游明朝" panose="02020400000000000000" pitchFamily="18" charset="-128"/>
              <a:ea typeface="ＭＳ ゴシック" panose="020B0609070205080204" pitchFamily="49" charset="-128"/>
              <a:cs typeface="Times New Roman" panose="02020603050405020304" pitchFamily="18" charset="0"/>
            </a:endParaRPr>
          </a:p>
          <a:p>
            <a:pPr marL="0" indent="0" algn="just">
              <a:buNone/>
            </a:pPr>
            <a:endParaRPr lang="en-US" altLang="ja-JP" sz="2000" kern="100" dirty="0">
              <a:latin typeface="游明朝" panose="02020400000000000000" pitchFamily="18" charset="-128"/>
              <a:ea typeface="ＭＳ ゴシック" panose="020B0609070205080204" pitchFamily="49" charset="-128"/>
              <a:cs typeface="Times New Roman" panose="02020603050405020304" pitchFamily="18" charset="0"/>
            </a:endParaRPr>
          </a:p>
          <a:p>
            <a:pPr marL="0" indent="0" algn="just">
              <a:buNone/>
            </a:pPr>
            <a:r>
              <a:rPr lang="ja-JP" altLang="ja-JP" sz="2800" kern="100" dirty="0">
                <a:effectLst/>
                <a:latin typeface="游明朝" panose="02020400000000000000" pitchFamily="18" charset="-128"/>
                <a:ea typeface="ＭＳ ゴシック" panose="020B0609070205080204" pitchFamily="49" charset="-128"/>
                <a:cs typeface="Times New Roman" panose="02020603050405020304" pitchFamily="18" charset="0"/>
              </a:rPr>
              <a:t>〇</a:t>
            </a:r>
            <a:r>
              <a:rPr lang="ja-JP" altLang="en-US" sz="2800" kern="100" dirty="0">
                <a:effectLst/>
                <a:latin typeface="游明朝" panose="02020400000000000000" pitchFamily="18" charset="-128"/>
                <a:ea typeface="ＭＳ ゴシック" panose="020B0609070205080204" pitchFamily="49" charset="-128"/>
                <a:cs typeface="Times New Roman" panose="02020603050405020304" pitchFamily="18" charset="0"/>
              </a:rPr>
              <a:t>私たちの目の前の利用者は何を必要としているか</a:t>
            </a:r>
            <a:endParaRPr lang="en-US" altLang="ja-JP" sz="2800" kern="100" dirty="0">
              <a:effectLst/>
              <a:latin typeface="游明朝" panose="02020400000000000000" pitchFamily="18" charset="-128"/>
              <a:ea typeface="ＭＳ ゴシック" panose="020B0609070205080204" pitchFamily="49" charset="-128"/>
              <a:cs typeface="Times New Roman" panose="02020603050405020304" pitchFamily="18" charset="0"/>
            </a:endParaRPr>
          </a:p>
          <a:p>
            <a:pPr marL="0" indent="0" algn="just">
              <a:buNone/>
            </a:pPr>
            <a:endParaRPr lang="en-US" altLang="ja-JP" sz="2800" kern="100" dirty="0">
              <a:latin typeface="游明朝" panose="02020400000000000000" pitchFamily="18" charset="-128"/>
              <a:ea typeface="ＭＳ ゴシック" panose="020B0609070205080204" pitchFamily="49" charset="-128"/>
              <a:cs typeface="Times New Roman" panose="02020603050405020304" pitchFamily="18" charset="0"/>
            </a:endParaRPr>
          </a:p>
          <a:p>
            <a:pPr marL="0" indent="0" algn="just">
              <a:buNone/>
            </a:pPr>
            <a:r>
              <a:rPr lang="en-US" altLang="ja-JP" sz="2800" kern="100" dirty="0">
                <a:effectLst/>
                <a:latin typeface="游明朝" panose="02020400000000000000" pitchFamily="18" charset="-128"/>
                <a:ea typeface="ＭＳ ゴシック" panose="020B0609070205080204" pitchFamily="49" charset="-128"/>
                <a:cs typeface="Times New Roman" panose="02020603050405020304" pitchFamily="18" charset="0"/>
              </a:rPr>
              <a:t>※</a:t>
            </a:r>
            <a:r>
              <a:rPr lang="ja-JP" altLang="ja-JP" sz="2800" kern="100" dirty="0">
                <a:effectLst/>
                <a:latin typeface="游明朝" panose="02020400000000000000" pitchFamily="18" charset="-128"/>
                <a:ea typeface="ＭＳ ゴシック" panose="020B0609070205080204" pitchFamily="49" charset="-128"/>
                <a:cs typeface="Times New Roman" panose="02020603050405020304" pitchFamily="18" charset="0"/>
              </a:rPr>
              <a:t>要介護高齢者のニーズ　　</a:t>
            </a:r>
            <a:r>
              <a:rPr lang="ja-JP" altLang="en-US" sz="2800" kern="100" dirty="0">
                <a:latin typeface="游明朝" panose="02020400000000000000" pitchFamily="18" charset="-128"/>
                <a:ea typeface="ＭＳ ゴシック" panose="020B0609070205080204" pitchFamily="49" charset="-128"/>
                <a:cs typeface="Times New Roman" panose="02020603050405020304" pitchFamily="18" charset="0"/>
              </a:rPr>
              <a:t>当たり前の暮らし</a:t>
            </a:r>
            <a:r>
              <a:rPr lang="ja-JP" altLang="ja-JP" sz="2800" kern="100" dirty="0">
                <a:effectLst/>
                <a:latin typeface="游明朝" panose="02020400000000000000" pitchFamily="18" charset="-128"/>
                <a:ea typeface="ＭＳ ゴシック" panose="020B0609070205080204" pitchFamily="49" charset="-128"/>
                <a:cs typeface="Times New Roman" panose="02020603050405020304" pitchFamily="18" charset="0"/>
              </a:rPr>
              <a:t>への支援</a:t>
            </a:r>
            <a:endPar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Tree>
    <p:extLst>
      <p:ext uri="{BB962C8B-B14F-4D97-AF65-F5344CB8AC3E}">
        <p14:creationId xmlns:p14="http://schemas.microsoft.com/office/powerpoint/2010/main" val="117099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8320" y="110302"/>
            <a:ext cx="7721600" cy="2084258"/>
          </a:xfrm>
        </p:spPr>
        <p:txBody>
          <a:bodyPr>
            <a:normAutofit fontScale="90000"/>
          </a:bodyPr>
          <a:lstStyle/>
          <a:p>
            <a:r>
              <a:rPr kumimoji="1" lang="ja-JP" altLang="en-US" sz="7200" dirty="0">
                <a:solidFill>
                  <a:srgbClr val="FF0000"/>
                </a:solidFill>
              </a:rPr>
              <a:t>介護報酬改定に</a:t>
            </a:r>
            <a:br>
              <a:rPr kumimoji="1" lang="en-US" altLang="ja-JP" sz="7200" dirty="0">
                <a:solidFill>
                  <a:srgbClr val="FF0000"/>
                </a:solidFill>
              </a:rPr>
            </a:br>
            <a:r>
              <a:rPr kumimoji="1" lang="ja-JP" altLang="en-US" sz="7200" dirty="0">
                <a:solidFill>
                  <a:srgbClr val="FF0000"/>
                </a:solidFill>
              </a:rPr>
              <a:t>どう立ち向かうか</a:t>
            </a:r>
          </a:p>
        </p:txBody>
      </p:sp>
      <p:sp>
        <p:nvSpPr>
          <p:cNvPr id="3" name="タイトル 1">
            <a:extLst>
              <a:ext uri="{FF2B5EF4-FFF2-40B4-BE49-F238E27FC236}">
                <a16:creationId xmlns:a16="http://schemas.microsoft.com/office/drawing/2014/main" id="{19C2921D-5402-40D5-8725-2A37CA1E6A5B}"/>
              </a:ext>
            </a:extLst>
          </p:cNvPr>
          <p:cNvSpPr txBox="1">
            <a:spLocks/>
          </p:cNvSpPr>
          <p:nvPr/>
        </p:nvSpPr>
        <p:spPr>
          <a:xfrm>
            <a:off x="123512" y="2166596"/>
            <a:ext cx="8686800" cy="830604"/>
          </a:xfrm>
          <a:prstGeom prst="rect">
            <a:avLst/>
          </a:prstGeom>
          <a:solidFill>
            <a:srgbClr val="FFFF00"/>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この</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3</a:t>
            </a: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年間が今後の方向を決める</a:t>
            </a:r>
            <a:b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b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○介護現場での実践、○地域での活動</a:t>
            </a:r>
          </a:p>
        </p:txBody>
      </p:sp>
      <p:sp>
        <p:nvSpPr>
          <p:cNvPr id="7" name="テキスト ボックス 6">
            <a:extLst>
              <a:ext uri="{FF2B5EF4-FFF2-40B4-BE49-F238E27FC236}">
                <a16:creationId xmlns:a16="http://schemas.microsoft.com/office/drawing/2014/main" id="{ED6F4EC0-FF0C-6A28-8F8B-8A2D5786CBA6}"/>
              </a:ext>
            </a:extLst>
          </p:cNvPr>
          <p:cNvSpPr txBox="1"/>
          <p:nvPr/>
        </p:nvSpPr>
        <p:spPr>
          <a:xfrm>
            <a:off x="375920" y="3210560"/>
            <a:ext cx="8849360" cy="3139321"/>
          </a:xfrm>
          <a:prstGeom prst="rect">
            <a:avLst/>
          </a:prstGeom>
          <a:noFill/>
        </p:spPr>
        <p:txBody>
          <a:bodyPr wrap="square">
            <a:spAutoFit/>
          </a:bodyPr>
          <a:lstStyle/>
          <a:p>
            <a:r>
              <a:rPr lang="ja-JP" altLang="en-US" dirty="0"/>
              <a:t>令和</a:t>
            </a:r>
            <a:r>
              <a:rPr lang="en-US" altLang="ja-JP" dirty="0"/>
              <a:t>6</a:t>
            </a:r>
            <a:r>
              <a:rPr lang="ja-JP" altLang="en-US" dirty="0"/>
              <a:t>年度報酬改定に伴う　制度改革事項（介護）</a:t>
            </a:r>
          </a:p>
          <a:p>
            <a:r>
              <a:rPr lang="ja-JP" altLang="en-US" dirty="0"/>
              <a:t>「全世代型社会保障構築を目指す改革の道筋（改革工程）」に沿って、以下の改革を着実に進める。」</a:t>
            </a:r>
          </a:p>
          <a:p>
            <a:r>
              <a:rPr lang="ja-JP" altLang="en-US" dirty="0"/>
              <a:t>（大臣合意事項）</a:t>
            </a:r>
          </a:p>
          <a:p>
            <a:r>
              <a:rPr lang="ja-JP" altLang="en-US" dirty="0"/>
              <a:t>○ 第１号保険料負担の在り方の見直し　</a:t>
            </a:r>
            <a:r>
              <a:rPr lang="en-US" altLang="ja-JP" sz="1200" dirty="0"/>
              <a:t>※ </a:t>
            </a:r>
            <a:r>
              <a:rPr lang="ja-JP" altLang="en-US" sz="1200" dirty="0"/>
              <a:t>来年度（</a:t>
            </a:r>
            <a:r>
              <a:rPr lang="en-US" altLang="ja-JP" sz="1200" dirty="0"/>
              <a:t>2024</a:t>
            </a:r>
            <a:r>
              <a:rPr lang="ja-JP" altLang="en-US" sz="1200" dirty="0"/>
              <a:t>年度）に実施</a:t>
            </a:r>
            <a:endParaRPr lang="ja-JP" altLang="en-US" dirty="0"/>
          </a:p>
          <a:p>
            <a:r>
              <a:rPr lang="ja-JP" altLang="en-US" dirty="0"/>
              <a:t>○ 利用者負担（２割負担）の範囲の見直し</a:t>
            </a:r>
          </a:p>
          <a:p>
            <a:r>
              <a:rPr lang="ja-JP" altLang="en-US" dirty="0"/>
              <a:t>○ 多床室の室料負担の見直し（老健施設、介護医療院）</a:t>
            </a:r>
            <a:r>
              <a:rPr kumimoji="0"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 2025</a:t>
            </a:r>
            <a:r>
              <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年度に実施</a:t>
            </a:r>
            <a:endParaRPr lang="ja-JP" altLang="en-US" dirty="0"/>
          </a:p>
          <a:p>
            <a:r>
              <a:rPr lang="ja-JP" altLang="en-US" dirty="0"/>
              <a:t>○ ケアマネジメントに関する給付の在り方の見直し</a:t>
            </a:r>
          </a:p>
          <a:p>
            <a:r>
              <a:rPr lang="ja-JP" altLang="en-US" dirty="0"/>
              <a:t>○ 軽度者への生活援助サービス等に関する給付の在り方の見直し</a:t>
            </a:r>
          </a:p>
          <a:p>
            <a:r>
              <a:rPr lang="ja-JP" altLang="en-US" dirty="0"/>
              <a:t>○ 介護施設の人員配置基準の見直し</a:t>
            </a:r>
          </a:p>
          <a:p>
            <a:r>
              <a:rPr lang="ja-JP" altLang="en-US" dirty="0"/>
              <a:t>○ 介護サービス事業者の経営情報の更なる見える化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20E3D23-CB6B-437C-8B9E-A85F18A4C2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706ECC-EBCD-43BE-A780-1013F51C6180}" type="slidenum">
              <a:rPr kumimoji="1" lang="ja-JP" alt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1" lang="ja-JP" altLang="en-US" sz="1200" b="0" i="0" u="none" strike="noStrike" kern="1200" cap="none" spc="0" normalizeH="0" baseline="0" noProof="0">
              <a:ln>
                <a:noFill/>
              </a:ln>
              <a:solidFill>
                <a:srgbClr val="898989"/>
              </a:solidFill>
              <a:effectLst/>
              <a:uLnTx/>
              <a:uFillTx/>
              <a:latin typeface="Calibri" pitchFamily="34" charset="0"/>
              <a:ea typeface="ＭＳ Ｐゴシック" pitchFamily="50" charset="-128"/>
              <a:cs typeface="+mn-cs"/>
            </a:endParaRPr>
          </a:p>
        </p:txBody>
      </p:sp>
      <p:sp>
        <p:nvSpPr>
          <p:cNvPr id="7" name="タイトル 6">
            <a:extLst>
              <a:ext uri="{FF2B5EF4-FFF2-40B4-BE49-F238E27FC236}">
                <a16:creationId xmlns:a16="http://schemas.microsoft.com/office/drawing/2014/main" id="{0986863C-DC6E-D63A-F0CF-87C31824983F}"/>
              </a:ext>
            </a:extLst>
          </p:cNvPr>
          <p:cNvSpPr>
            <a:spLocks noGrp="1"/>
          </p:cNvSpPr>
          <p:nvPr>
            <p:ph type="title"/>
          </p:nvPr>
        </p:nvSpPr>
        <p:spPr>
          <a:xfrm>
            <a:off x="457200" y="274638"/>
            <a:ext cx="3754760" cy="490065"/>
          </a:xfrm>
        </p:spPr>
        <p:txBody>
          <a:bodyPr/>
          <a:lstStyle/>
          <a:p>
            <a:r>
              <a:rPr lang="en-US" altLang="ja-JP" sz="2800" dirty="0"/>
              <a:t>2023</a:t>
            </a:r>
            <a:r>
              <a:rPr lang="ja-JP" altLang="en-US" sz="2800" dirty="0"/>
              <a:t>年度予算</a:t>
            </a:r>
          </a:p>
        </p:txBody>
      </p:sp>
      <p:pic>
        <p:nvPicPr>
          <p:cNvPr id="3" name="図 2">
            <a:extLst>
              <a:ext uri="{FF2B5EF4-FFF2-40B4-BE49-F238E27FC236}">
                <a16:creationId xmlns:a16="http://schemas.microsoft.com/office/drawing/2014/main" id="{746B8915-7508-5313-C092-B57008A77EC8}"/>
              </a:ext>
            </a:extLst>
          </p:cNvPr>
          <p:cNvPicPr>
            <a:picLocks noChangeAspect="1"/>
          </p:cNvPicPr>
          <p:nvPr/>
        </p:nvPicPr>
        <p:blipFill rotWithShape="1">
          <a:blip r:embed="rId2"/>
          <a:srcRect t="7666" r="49212"/>
          <a:stretch/>
        </p:blipFill>
        <p:spPr>
          <a:xfrm>
            <a:off x="0" y="764703"/>
            <a:ext cx="4644008" cy="5811087"/>
          </a:xfrm>
          <a:prstGeom prst="rect">
            <a:avLst/>
          </a:prstGeom>
        </p:spPr>
      </p:pic>
      <p:sp>
        <p:nvSpPr>
          <p:cNvPr id="2" name="四角形: 角を丸くする 1">
            <a:extLst>
              <a:ext uri="{FF2B5EF4-FFF2-40B4-BE49-F238E27FC236}">
                <a16:creationId xmlns:a16="http://schemas.microsoft.com/office/drawing/2014/main" id="{2E52F232-0C31-3F32-575D-15E557DE63C6}"/>
              </a:ext>
            </a:extLst>
          </p:cNvPr>
          <p:cNvSpPr/>
          <p:nvPr/>
        </p:nvSpPr>
        <p:spPr>
          <a:xfrm>
            <a:off x="2915816" y="2132856"/>
            <a:ext cx="936104" cy="1008112"/>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24C05E4C-1D06-5252-3AB6-06F100F6B4C5}"/>
              </a:ext>
            </a:extLst>
          </p:cNvPr>
          <p:cNvPicPr>
            <a:picLocks noChangeAspect="1"/>
          </p:cNvPicPr>
          <p:nvPr/>
        </p:nvPicPr>
        <p:blipFill rotWithShape="1">
          <a:blip r:embed="rId3"/>
          <a:srcRect l="61051"/>
          <a:stretch/>
        </p:blipFill>
        <p:spPr>
          <a:xfrm>
            <a:off x="5580556" y="466311"/>
            <a:ext cx="3554556" cy="5925377"/>
          </a:xfrm>
          <a:prstGeom prst="rect">
            <a:avLst/>
          </a:prstGeom>
        </p:spPr>
      </p:pic>
      <p:sp>
        <p:nvSpPr>
          <p:cNvPr id="6" name="四角形: 角を丸くする 5">
            <a:extLst>
              <a:ext uri="{FF2B5EF4-FFF2-40B4-BE49-F238E27FC236}">
                <a16:creationId xmlns:a16="http://schemas.microsoft.com/office/drawing/2014/main" id="{ACF24835-01C8-3EDE-94B1-C526F6B86702}"/>
              </a:ext>
            </a:extLst>
          </p:cNvPr>
          <p:cNvSpPr/>
          <p:nvPr/>
        </p:nvSpPr>
        <p:spPr>
          <a:xfrm>
            <a:off x="5220072" y="3406582"/>
            <a:ext cx="3718446" cy="238442"/>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 name="タイトル 1">
            <a:extLst>
              <a:ext uri="{FF2B5EF4-FFF2-40B4-BE49-F238E27FC236}">
                <a16:creationId xmlns:a16="http://schemas.microsoft.com/office/drawing/2014/main" id="{44D8D605-D6F5-8656-FB4A-209C5DC39388}"/>
              </a:ext>
            </a:extLst>
          </p:cNvPr>
          <p:cNvSpPr txBox="1">
            <a:spLocks/>
          </p:cNvSpPr>
          <p:nvPr/>
        </p:nvSpPr>
        <p:spPr bwMode="auto">
          <a:xfrm>
            <a:off x="6084168" y="70749"/>
            <a:ext cx="2771800" cy="203889"/>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j-cs"/>
              </a:rPr>
              <a:t>財務省広報紙「ファイナンス」</a:t>
            </a:r>
            <a:r>
              <a:rPr kumimoji="1" lang="en-US" altLang="ja-JP" sz="1200" b="0"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j-cs"/>
              </a:rPr>
              <a:t>2023</a:t>
            </a:r>
            <a:r>
              <a:rPr kumimoji="1" lang="ja-JP" altLang="en-US" sz="1200" b="0"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j-cs"/>
              </a:rPr>
              <a:t>．</a:t>
            </a:r>
            <a:r>
              <a:rPr kumimoji="1" lang="en-US" altLang="ja-JP" sz="1200" b="0"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j-cs"/>
              </a:rPr>
              <a:t>April</a:t>
            </a:r>
            <a:endParaRPr kumimoji="1" lang="ja-JP" altLang="en-US" sz="1200" b="0"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j-cs"/>
            </a:endParaRPr>
          </a:p>
        </p:txBody>
      </p:sp>
      <p:sp>
        <p:nvSpPr>
          <p:cNvPr id="9" name="矢印: 五方向 8">
            <a:extLst>
              <a:ext uri="{FF2B5EF4-FFF2-40B4-BE49-F238E27FC236}">
                <a16:creationId xmlns:a16="http://schemas.microsoft.com/office/drawing/2014/main" id="{005D63CA-19FB-3B24-7D09-379396A4FEBF}"/>
              </a:ext>
            </a:extLst>
          </p:cNvPr>
          <p:cNvSpPr/>
          <p:nvPr/>
        </p:nvSpPr>
        <p:spPr>
          <a:xfrm>
            <a:off x="3131840" y="1710837"/>
            <a:ext cx="2766445" cy="238442"/>
          </a:xfrm>
          <a:prstGeom prst="homePlat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社会保障費</a:t>
            </a:r>
            <a:r>
              <a:rPr kumimoji="1" lang="en-US" altLang="ja-JP" sz="1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36</a:t>
            </a:r>
            <a:r>
              <a:rPr kumimoji="1" lang="ja-JP" altLang="en-US" sz="1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兆</a:t>
            </a:r>
            <a:r>
              <a:rPr kumimoji="1" lang="en-US" altLang="ja-JP" sz="1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8,889</a:t>
            </a:r>
            <a:r>
              <a:rPr kumimoji="1" lang="ja-JP" altLang="en-US" sz="1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億円内訳</a:t>
            </a:r>
          </a:p>
        </p:txBody>
      </p:sp>
      <p:sp>
        <p:nvSpPr>
          <p:cNvPr id="10" name="矢印: 五方向 9">
            <a:extLst>
              <a:ext uri="{FF2B5EF4-FFF2-40B4-BE49-F238E27FC236}">
                <a16:creationId xmlns:a16="http://schemas.microsoft.com/office/drawing/2014/main" id="{CC84AF6F-B29E-D6F8-801A-D37895502D23}"/>
              </a:ext>
            </a:extLst>
          </p:cNvPr>
          <p:cNvSpPr/>
          <p:nvPr/>
        </p:nvSpPr>
        <p:spPr>
          <a:xfrm>
            <a:off x="5950282" y="3670246"/>
            <a:ext cx="2258026" cy="726485"/>
          </a:xfrm>
          <a:prstGeom prst="homePlate">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介護</a:t>
            </a:r>
            <a:endParaRPr kumimoji="1" lang="en-US" altLang="ja-JP" sz="2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3</a:t>
            </a:r>
            <a:r>
              <a:rPr kumimoji="1" lang="ja-JP" alt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兆</a:t>
            </a:r>
            <a:r>
              <a:rPr kumimoji="1" lang="en-US" altLang="ja-JP"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6,959</a:t>
            </a:r>
            <a:r>
              <a:rPr kumimoji="1" lang="ja-JP" alt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億円</a:t>
            </a:r>
          </a:p>
        </p:txBody>
      </p:sp>
    </p:spTree>
    <p:extLst>
      <p:ext uri="{BB962C8B-B14F-4D97-AF65-F5344CB8AC3E}">
        <p14:creationId xmlns:p14="http://schemas.microsoft.com/office/powerpoint/2010/main" val="211599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4800" u="sng" dirty="0"/>
              <a:t>政府・厚生労働省へ要求を！</a:t>
            </a:r>
            <a:endParaRPr kumimoji="1" lang="ja-JP" altLang="en-US" sz="4800" u="sng" dirty="0"/>
          </a:p>
        </p:txBody>
      </p:sp>
      <p:sp>
        <p:nvSpPr>
          <p:cNvPr id="3" name="コンテンツ プレースホルダ 2"/>
          <p:cNvSpPr>
            <a:spLocks noGrp="1"/>
          </p:cNvSpPr>
          <p:nvPr>
            <p:ph idx="1"/>
          </p:nvPr>
        </p:nvSpPr>
        <p:spPr>
          <a:xfrm>
            <a:off x="457200" y="1340768"/>
            <a:ext cx="8291264" cy="5256584"/>
          </a:xfrm>
        </p:spPr>
        <p:txBody>
          <a:bodyPr>
            <a:normAutofit fontScale="92500" lnSpcReduction="10000"/>
          </a:bodyPr>
          <a:lstStyle/>
          <a:p>
            <a:pPr>
              <a:buNone/>
            </a:pPr>
            <a:r>
              <a:rPr lang="ja-JP" altLang="en-US" sz="3900" dirty="0"/>
              <a:t>〇直ちに訪問介護引下げ中止、撤回の運動を</a:t>
            </a:r>
            <a:endParaRPr lang="en-US" altLang="ja-JP" sz="3900" dirty="0"/>
          </a:p>
          <a:p>
            <a:pPr>
              <a:buNone/>
            </a:pPr>
            <a:r>
              <a:rPr lang="ja-JP" altLang="en-US" sz="4400" dirty="0"/>
              <a:t>〇</a:t>
            </a:r>
            <a:r>
              <a:rPr lang="en-US" altLang="ja-JP" sz="4400" dirty="0"/>
              <a:t>4</a:t>
            </a:r>
            <a:r>
              <a:rPr lang="ja-JP" altLang="en-US" sz="4400" dirty="0"/>
              <a:t>月以降、新報酬・新基準の「検証」の取り組みを</a:t>
            </a:r>
            <a:endParaRPr lang="en-US" altLang="ja-JP" sz="4400" dirty="0"/>
          </a:p>
          <a:p>
            <a:pPr>
              <a:buNone/>
            </a:pPr>
            <a:r>
              <a:rPr lang="ja-JP" altLang="en-US" sz="4400" dirty="0"/>
              <a:t>　①介護報酬再改定の緊急要求</a:t>
            </a:r>
            <a:endParaRPr lang="en-US" altLang="ja-JP" sz="4400" dirty="0"/>
          </a:p>
          <a:p>
            <a:pPr>
              <a:buNone/>
            </a:pPr>
            <a:r>
              <a:rPr lang="ja-JP" altLang="en-US" sz="4400" dirty="0"/>
              <a:t>　②介護労働者賃金抜本改善の運動を</a:t>
            </a:r>
            <a:endParaRPr lang="en-US" altLang="ja-JP" sz="4400" dirty="0"/>
          </a:p>
          <a:p>
            <a:pPr>
              <a:buNone/>
            </a:pPr>
            <a:r>
              <a:rPr lang="ja-JP" altLang="en-US" sz="4400" dirty="0"/>
              <a:t>　　</a:t>
            </a:r>
            <a:r>
              <a:rPr lang="ja-JP" altLang="en-US" sz="4400" u="sng" dirty="0">
                <a:solidFill>
                  <a:srgbClr val="FF0000"/>
                </a:solidFill>
              </a:rPr>
              <a:t>国民に知らせ、自治体とも共同を</a:t>
            </a:r>
            <a:endParaRPr lang="en-US" altLang="ja-JP" sz="4400" u="sng"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85A53-E7AE-E79F-E2FA-E47D085924B2}"/>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7184648A-4F59-B727-229C-F4118F1DB7CE}"/>
              </a:ext>
            </a:extLst>
          </p:cNvPr>
          <p:cNvPicPr>
            <a:picLocks noChangeAspect="1"/>
          </p:cNvPicPr>
          <p:nvPr/>
        </p:nvPicPr>
        <p:blipFill>
          <a:blip r:embed="rId2"/>
          <a:stretch>
            <a:fillRect/>
          </a:stretch>
        </p:blipFill>
        <p:spPr>
          <a:xfrm>
            <a:off x="0" y="213527"/>
            <a:ext cx="9144000" cy="6430945"/>
          </a:xfrm>
          <a:prstGeom prst="rect">
            <a:avLst/>
          </a:prstGeom>
        </p:spPr>
      </p:pic>
    </p:spTree>
    <p:extLst>
      <p:ext uri="{BB962C8B-B14F-4D97-AF65-F5344CB8AC3E}">
        <p14:creationId xmlns:p14="http://schemas.microsoft.com/office/powerpoint/2010/main" val="3772010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60007-A05B-FF3B-087A-9912B287DB6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8990948-815E-7CA8-2043-DF91DE25C554}"/>
              </a:ext>
            </a:extLst>
          </p:cNvPr>
          <p:cNvPicPr>
            <a:picLocks noChangeAspect="1"/>
          </p:cNvPicPr>
          <p:nvPr/>
        </p:nvPicPr>
        <p:blipFill>
          <a:blip r:embed="rId2"/>
          <a:stretch>
            <a:fillRect/>
          </a:stretch>
        </p:blipFill>
        <p:spPr>
          <a:xfrm>
            <a:off x="0" y="232833"/>
            <a:ext cx="9144000" cy="6392333"/>
          </a:xfrm>
          <a:prstGeom prst="rect">
            <a:avLst/>
          </a:prstGeom>
        </p:spPr>
      </p:pic>
    </p:spTree>
    <p:extLst>
      <p:ext uri="{BB962C8B-B14F-4D97-AF65-F5344CB8AC3E}">
        <p14:creationId xmlns:p14="http://schemas.microsoft.com/office/powerpoint/2010/main" val="650702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D85BC9-14E0-2400-B826-8002CDB8F3D3}"/>
              </a:ext>
            </a:extLst>
          </p:cNvPr>
          <p:cNvPicPr>
            <a:picLocks noChangeAspect="1"/>
          </p:cNvPicPr>
          <p:nvPr/>
        </p:nvPicPr>
        <p:blipFill>
          <a:blip r:embed="rId2"/>
          <a:stretch>
            <a:fillRect/>
          </a:stretch>
        </p:blipFill>
        <p:spPr>
          <a:xfrm>
            <a:off x="0" y="-3511"/>
            <a:ext cx="7670133" cy="5449271"/>
          </a:xfrm>
          <a:prstGeom prst="rect">
            <a:avLst/>
          </a:prstGeom>
        </p:spPr>
      </p:pic>
      <p:pic>
        <p:nvPicPr>
          <p:cNvPr id="9" name="図 8">
            <a:extLst>
              <a:ext uri="{FF2B5EF4-FFF2-40B4-BE49-F238E27FC236}">
                <a16:creationId xmlns:a16="http://schemas.microsoft.com/office/drawing/2014/main" id="{AB1A0743-61FB-8A2C-1837-E59B5E5C09CC}"/>
              </a:ext>
            </a:extLst>
          </p:cNvPr>
          <p:cNvPicPr>
            <a:picLocks noChangeAspect="1"/>
          </p:cNvPicPr>
          <p:nvPr/>
        </p:nvPicPr>
        <p:blipFill>
          <a:blip r:embed="rId3"/>
          <a:stretch>
            <a:fillRect/>
          </a:stretch>
        </p:blipFill>
        <p:spPr>
          <a:xfrm>
            <a:off x="66194" y="5354320"/>
            <a:ext cx="7612302" cy="1168400"/>
          </a:xfrm>
          <a:prstGeom prst="rect">
            <a:avLst/>
          </a:prstGeom>
        </p:spPr>
      </p:pic>
    </p:spTree>
    <p:extLst>
      <p:ext uri="{BB962C8B-B14F-4D97-AF65-F5344CB8AC3E}">
        <p14:creationId xmlns:p14="http://schemas.microsoft.com/office/powerpoint/2010/main" val="262489468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2117</TotalTime>
  <Words>3019</Words>
  <Application>Microsoft Office PowerPoint</Application>
  <PresentationFormat>画面に合わせる (4:3)</PresentationFormat>
  <Paragraphs>210</Paragraphs>
  <Slides>67</Slides>
  <Notes>3</Notes>
  <HiddenSlides>0</HiddenSlides>
  <MMClips>0</MMClips>
  <ScaleCrop>false</ScaleCrop>
  <HeadingPairs>
    <vt:vector size="6" baseType="variant">
      <vt:variant>
        <vt:lpstr>使用されているフォント</vt:lpstr>
      </vt:variant>
      <vt:variant>
        <vt:i4>8</vt:i4>
      </vt:variant>
      <vt:variant>
        <vt:lpstr>テーマ</vt:lpstr>
      </vt:variant>
      <vt:variant>
        <vt:i4>3</vt:i4>
      </vt:variant>
      <vt:variant>
        <vt:lpstr>スライド タイトル</vt:lpstr>
      </vt:variant>
      <vt:variant>
        <vt:i4>67</vt:i4>
      </vt:variant>
    </vt:vector>
  </HeadingPairs>
  <TitlesOfParts>
    <vt:vector size="78" baseType="lpstr">
      <vt:lpstr>HGPｺﾞｼｯｸM</vt:lpstr>
      <vt:lpstr>ＭＳ ゴシック</vt:lpstr>
      <vt:lpstr>游ゴシック</vt:lpstr>
      <vt:lpstr>游明朝</vt:lpstr>
      <vt:lpstr>Arial</vt:lpstr>
      <vt:lpstr>Calibri</vt:lpstr>
      <vt:lpstr>Calibri Light</vt:lpstr>
      <vt:lpstr>Century</vt:lpstr>
      <vt:lpstr>Office テーマ</vt:lpstr>
      <vt:lpstr>1_Office テーマ</vt:lpstr>
      <vt:lpstr>3_Office テーマ</vt:lpstr>
      <vt:lpstr>在宅関係 各サービスの 介護報酬改定の特徴 ①訪問介護、②通所介護、③通所リハビリテーション、④居宅介護支援 </vt:lpstr>
      <vt:lpstr>訪問介護はどうなる</vt:lpstr>
      <vt:lpstr>PowerPoint プレゼンテーション</vt:lpstr>
      <vt:lpstr>訪問介護の基本報酬 2012年⇒2024年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通所介護・地域密着型通所介護</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ADL維持等加算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ケアマネジャーはどうなる 居宅介護支援・介護予防支援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注意：「総合事業における第１号介護予防支援事業」（いわゆる介護予防ケアマネジメント）は従前どおり</vt:lpstr>
      <vt:lpstr>PowerPoint プレゼンテーション</vt:lpstr>
      <vt:lpstr>居宅介護支援事業者による介護予防支支援の指定についての 質問とご説明について　　（2024年2月19日　堺市へ提出）</vt:lpstr>
      <vt:lpstr>居宅の予防指定「受けたくない」、ケアマネの6割超―読者調査 2024/02/06 11:00 【ケアマネジメントオンライン編集部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運営基準の再見直し　赤字が2021年改正部分　下線部が今回改正分</vt:lpstr>
      <vt:lpstr>居宅の運営会社が約3000万円の報酬返還求める市に勝訴 2024/01/29 16:20</vt:lpstr>
      <vt:lpstr>PowerPoint プレゼンテーション</vt:lpstr>
      <vt:lpstr>PowerPoint プレゼンテーション</vt:lpstr>
      <vt:lpstr>PowerPoint プレゼンテーション</vt:lpstr>
      <vt:lpstr>PowerPoint プレゼンテーション</vt:lpstr>
      <vt:lpstr>どう考えたらいいか　 浮足立たない　 目の前の利用者に学ぶ</vt:lpstr>
      <vt:lpstr>介護報酬改定に どう立ち向かうか</vt:lpstr>
      <vt:lpstr>2023年度予算</vt:lpstr>
      <vt:lpstr>政府・厚生労働省へ要求を！</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どうなる介護保険 ホームヘルパーと コロナ危機</dc:title>
  <dc:creator>ksbma1956@outlook.jp</dc:creator>
  <cp:lastModifiedBy>雅喜 日下部</cp:lastModifiedBy>
  <cp:revision>81</cp:revision>
  <cp:lastPrinted>2024-02-18T10:48:59Z</cp:lastPrinted>
  <dcterms:created xsi:type="dcterms:W3CDTF">2021-02-20T19:45:39Z</dcterms:created>
  <dcterms:modified xsi:type="dcterms:W3CDTF">2024-02-18T21:54:06Z</dcterms:modified>
</cp:coreProperties>
</file>