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3" r:id="rId3"/>
    <p:sldId id="265" r:id="rId4"/>
    <p:sldId id="257" r:id="rId5"/>
    <p:sldId id="271" r:id="rId6"/>
    <p:sldId id="274" r:id="rId7"/>
    <p:sldId id="273" r:id="rId8"/>
    <p:sldId id="272" r:id="rId9"/>
    <p:sldId id="275" r:id="rId10"/>
    <p:sldId id="260" r:id="rId11"/>
    <p:sldId id="259" r:id="rId12"/>
    <p:sldId id="261" r:id="rId13"/>
    <p:sldId id="276" r:id="rId14"/>
    <p:sldId id="277" r:id="rId15"/>
    <p:sldId id="258" r:id="rId16"/>
    <p:sldId id="278" r:id="rId17"/>
    <p:sldId id="279" r:id="rId18"/>
    <p:sldId id="280" r:id="rId19"/>
    <p:sldId id="281" r:id="rId20"/>
    <p:sldId id="282" r:id="rId21"/>
    <p:sldId id="283" r:id="rId22"/>
    <p:sldId id="284" r:id="rId2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559" autoAdjust="0"/>
  </p:normalViewPr>
  <p:slideViewPr>
    <p:cSldViewPr>
      <p:cViewPr varScale="1">
        <p:scale>
          <a:sx n="92" d="100"/>
          <a:sy n="92" d="100"/>
        </p:scale>
        <p:origin x="-218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C8EBAB-58F3-4AE7-8632-45776086240B}" type="datetimeFigureOut">
              <a:rPr kumimoji="1" lang="ja-JP" altLang="en-US" smtClean="0"/>
              <a:t>2025/5/9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2F530B-713D-4A04-8CF3-3DB6A19CB8D7}" type="slidenum">
              <a:rPr kumimoji="1" lang="ja-JP" altLang="en-US" smtClean="0"/>
              <a:t>‹#›</a:t>
            </a:fld>
            <a:endParaRPr kumimoji="1" lang="ja-JP" altLang="en-US"/>
          </a:p>
        </p:txBody>
      </p:sp>
    </p:spTree>
    <p:extLst>
      <p:ext uri="{BB962C8B-B14F-4D97-AF65-F5344CB8AC3E}">
        <p14:creationId xmlns:p14="http://schemas.microsoft.com/office/powerpoint/2010/main" val="37695535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BE5B0A0-F3F5-496A-B957-32F0DBDD0746}" type="slidenum">
              <a:rPr kumimoji="1" lang="ja-JP" altLang="en-US" smtClean="0"/>
              <a:t>19</a:t>
            </a:fld>
            <a:endParaRPr kumimoji="1" lang="ja-JP" altLang="en-US"/>
          </a:p>
        </p:txBody>
      </p:sp>
    </p:spTree>
    <p:extLst>
      <p:ext uri="{BB962C8B-B14F-4D97-AF65-F5344CB8AC3E}">
        <p14:creationId xmlns:p14="http://schemas.microsoft.com/office/powerpoint/2010/main" val="224264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BE5B0A0-F3F5-496A-B957-32F0DBDD0746}" type="slidenum">
              <a:rPr kumimoji="1" lang="ja-JP" altLang="en-US" smtClean="0"/>
              <a:t>22</a:t>
            </a:fld>
            <a:endParaRPr kumimoji="1" lang="ja-JP" altLang="en-US"/>
          </a:p>
        </p:txBody>
      </p:sp>
    </p:spTree>
    <p:extLst>
      <p:ext uri="{BB962C8B-B14F-4D97-AF65-F5344CB8AC3E}">
        <p14:creationId xmlns:p14="http://schemas.microsoft.com/office/powerpoint/2010/main" val="224264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2025/5/9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2025/5/9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b="1" dirty="0" smtClean="0">
                <a:latin typeface="BIZ UDPゴシック" panose="020B0400000000000000" pitchFamily="50" charset="-128"/>
                <a:ea typeface="BIZ UDPゴシック" panose="020B0400000000000000" pitchFamily="50" charset="-128"/>
              </a:rPr>
              <a:t>意見書採択運動について</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サブタイトル 2"/>
          <p:cNvSpPr>
            <a:spLocks noGrp="1"/>
          </p:cNvSpPr>
          <p:nvPr>
            <p:ph type="subTitle" idx="1"/>
          </p:nvPr>
        </p:nvSpPr>
        <p:spPr/>
        <p:txBody>
          <a:bodyPr/>
          <a:lstStyle/>
          <a:p>
            <a:r>
              <a:rPr kumimoji="1" lang="ja-JP" altLang="en-US" b="1" dirty="0" smtClean="0">
                <a:latin typeface="BIZ UDPゴシック" panose="020B0400000000000000" pitchFamily="50" charset="-128"/>
                <a:ea typeface="BIZ UDPゴシック" panose="020B0400000000000000" pitchFamily="50" charset="-128"/>
              </a:rPr>
              <a:t>長野県社保協　事務局長</a:t>
            </a:r>
            <a:endParaRPr kumimoji="1" lang="en-US" altLang="ja-JP" b="1" dirty="0" smtClean="0">
              <a:latin typeface="BIZ UDPゴシック" panose="020B0400000000000000" pitchFamily="50" charset="-128"/>
              <a:ea typeface="BIZ UDPゴシック" panose="020B0400000000000000" pitchFamily="50" charset="-128"/>
            </a:endParaRPr>
          </a:p>
          <a:p>
            <a:r>
              <a:rPr kumimoji="1" lang="ja-JP" altLang="en-US" b="1" dirty="0" smtClean="0">
                <a:latin typeface="BIZ UDPゴシック" panose="020B0400000000000000" pitchFamily="50" charset="-128"/>
                <a:ea typeface="BIZ UDPゴシック" panose="020B0400000000000000" pitchFamily="50" charset="-128"/>
              </a:rPr>
              <a:t>藤本　ようこ</a:t>
            </a:r>
            <a:endParaRPr kumimoji="1" lang="ja-JP" altLang="en-US" b="1" dirty="0">
              <a:latin typeface="BIZ UDPゴシック" panose="020B0400000000000000" pitchFamily="50" charset="-128"/>
              <a:ea typeface="BIZ UDPゴシック" panose="020B0400000000000000" pitchFamily="50" charset="-128"/>
            </a:endParaRPr>
          </a:p>
        </p:txBody>
      </p:sp>
      <p:pic>
        <p:nvPicPr>
          <p:cNvPr id="1026" name="Picture 2" descr="https://blogger.googleusercontent.com/img/b/R29vZ2xl/AVvXsEjEtyMmv_k1n8noW_Fr92CMNeVStvTknG_5SSTGIaA4IA3c3hvm7sD3kkc56FgIR2uWOCjzbqc5c85ST1ej9L1GrJjB5eNHc4UZ4V3iQPVR_T9XGXgcBFbkDId-M7K3CcS-qJcfhjRv8CQ/s800/4_chuubu2_nagan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3573016"/>
            <a:ext cx="2243138" cy="251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542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latin typeface="BIZ UDPゴシック" panose="020B0400000000000000" pitchFamily="50" charset="-128"/>
                <a:ea typeface="BIZ UDPゴシック" panose="020B0400000000000000" pitchFamily="50" charset="-128"/>
              </a:rPr>
              <a:t>議員向け説明会　上伊那地域</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lstStyle/>
          <a:p>
            <a:r>
              <a:rPr lang="ja-JP" altLang="en-US" dirty="0" smtClean="0">
                <a:latin typeface="BIZ UDPゴシック" panose="020B0400000000000000" pitchFamily="50" charset="-128"/>
                <a:ea typeface="BIZ UDPゴシック" panose="020B0400000000000000" pitchFamily="50" charset="-128"/>
              </a:rPr>
              <a:t>８市町村議会　</a:t>
            </a:r>
            <a:r>
              <a:rPr lang="en-US" altLang="ja-JP" dirty="0" smtClean="0">
                <a:latin typeface="BIZ UDPゴシック" panose="020B0400000000000000" pitchFamily="50" charset="-128"/>
                <a:ea typeface="BIZ UDPゴシック" panose="020B0400000000000000" pitchFamily="50" charset="-128"/>
              </a:rPr>
              <a:t>2024</a:t>
            </a:r>
            <a:r>
              <a:rPr lang="ja-JP" altLang="en-US" dirty="0" smtClean="0">
                <a:latin typeface="BIZ UDPゴシック" panose="020B0400000000000000" pitchFamily="50" charset="-128"/>
                <a:ea typeface="BIZ UDPゴシック" panose="020B0400000000000000" pitchFamily="50" charset="-128"/>
              </a:rPr>
              <a:t>年６月定例会に陳情</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solidFill>
                  <a:srgbClr val="FF0000"/>
                </a:solidFill>
                <a:latin typeface="BIZ UDPゴシック" panose="020B0400000000000000" pitchFamily="50" charset="-128"/>
                <a:ea typeface="BIZ UDPゴシック" panose="020B0400000000000000" pitchFamily="50" charset="-128"/>
              </a:rPr>
              <a:t>上伊那</a:t>
            </a:r>
            <a:r>
              <a:rPr lang="ja-JP" altLang="en-US" dirty="0">
                <a:solidFill>
                  <a:srgbClr val="FF0000"/>
                </a:solidFill>
                <a:latin typeface="BIZ UDPゴシック" panose="020B0400000000000000" pitchFamily="50" charset="-128"/>
                <a:ea typeface="BIZ UDPゴシック" panose="020B0400000000000000" pitchFamily="50" charset="-128"/>
              </a:rPr>
              <a:t>医療生協</a:t>
            </a:r>
            <a:r>
              <a:rPr lang="ja-JP" altLang="en-US" dirty="0">
                <a:latin typeface="BIZ UDPゴシック" panose="020B0400000000000000" pitchFamily="50" charset="-128"/>
                <a:ea typeface="BIZ UDPゴシック" panose="020B0400000000000000" pitchFamily="50" charset="-128"/>
              </a:rPr>
              <a:t>で</a:t>
            </a:r>
            <a:r>
              <a:rPr lang="ja-JP" altLang="en-US" dirty="0">
                <a:solidFill>
                  <a:srgbClr val="FF0000"/>
                </a:solidFill>
                <a:latin typeface="BIZ UDPゴシック" panose="020B0400000000000000" pitchFamily="50" charset="-128"/>
                <a:ea typeface="BIZ UDPゴシック" panose="020B0400000000000000" pitchFamily="50" charset="-128"/>
              </a:rPr>
              <a:t>議員向け説明会</a:t>
            </a:r>
            <a:r>
              <a:rPr lang="ja-JP" altLang="en-US" dirty="0">
                <a:latin typeface="BIZ UDPゴシック" panose="020B0400000000000000" pitchFamily="50" charset="-128"/>
                <a:ea typeface="BIZ UDPゴシック" panose="020B0400000000000000" pitchFamily="50" charset="-128"/>
              </a:rPr>
              <a:t>を</a:t>
            </a:r>
            <a:r>
              <a:rPr lang="ja-JP" altLang="en-US" dirty="0" smtClean="0">
                <a:latin typeface="BIZ UDPゴシック" panose="020B0400000000000000" pitchFamily="50" charset="-128"/>
                <a:ea typeface="BIZ UDPゴシック" panose="020B0400000000000000" pitchFamily="50" charset="-128"/>
              </a:rPr>
              <a:t>開催</a:t>
            </a:r>
            <a:endParaRPr lang="en-US" altLang="ja-JP" dirty="0" smtClean="0">
              <a:latin typeface="BIZ UDPゴシック" panose="020B0400000000000000" pitchFamily="50" charset="-128"/>
              <a:ea typeface="BIZ UDPゴシック" panose="020B0400000000000000" pitchFamily="50" charset="-128"/>
            </a:endParaRPr>
          </a:p>
          <a:p>
            <a:pPr marL="0" indent="0" algn="ctr">
              <a:buNone/>
            </a:pPr>
            <a:r>
              <a:rPr lang="ja-JP" altLang="en-US" dirty="0" smtClean="0">
                <a:latin typeface="BIZ UDPゴシック" panose="020B0400000000000000" pitchFamily="50" charset="-128"/>
                <a:ea typeface="BIZ UDPゴシック" panose="020B0400000000000000" pitchFamily="50" charset="-128"/>
              </a:rPr>
              <a:t>↓</a:t>
            </a:r>
            <a:endParaRPr lang="en-US" altLang="ja-JP" dirty="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７市町村で採択　１つの町で趣旨採択</a:t>
            </a:r>
            <a:endParaRPr lang="en-US" altLang="ja-JP" dirty="0">
              <a:latin typeface="BIZ UDPゴシック" panose="020B0400000000000000" pitchFamily="50" charset="-128"/>
              <a:ea typeface="BIZ UDPゴシック" panose="020B0400000000000000" pitchFamily="50" charset="-128"/>
            </a:endParaRPr>
          </a:p>
          <a:p>
            <a:endParaRPr kumimoji="1" lang="ja-JP" altLang="en-US" dirty="0"/>
          </a:p>
        </p:txBody>
      </p:sp>
      <p:pic>
        <p:nvPicPr>
          <p:cNvPr id="1026" name="Picture 2" descr="山脈のイラスト"/>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439033"/>
            <a:ext cx="3410744" cy="1921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525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latin typeface="BIZ UDPゴシック" panose="020B0400000000000000" pitchFamily="50" charset="-128"/>
                <a:ea typeface="BIZ UDPゴシック" panose="020B0400000000000000" pitchFamily="50" charset="-128"/>
              </a:rPr>
              <a:t>請願提出団体の共同　塩尻市</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467544" y="1268760"/>
            <a:ext cx="8229600" cy="4525963"/>
          </a:xfrm>
        </p:spPr>
        <p:txBody>
          <a:bodyPr>
            <a:normAutofit/>
          </a:bodyPr>
          <a:lstStyle/>
          <a:p>
            <a:r>
              <a:rPr kumimoji="1" lang="en-US" altLang="ja-JP" dirty="0" smtClean="0">
                <a:latin typeface="BIZ UDPゴシック" panose="020B0400000000000000" pitchFamily="50" charset="-128"/>
                <a:ea typeface="BIZ UDPゴシック" panose="020B0400000000000000" pitchFamily="50" charset="-128"/>
              </a:rPr>
              <a:t>2024</a:t>
            </a:r>
            <a:r>
              <a:rPr kumimoji="1" lang="ja-JP" altLang="en-US" dirty="0" smtClean="0">
                <a:latin typeface="BIZ UDPゴシック" panose="020B0400000000000000" pitchFamily="50" charset="-128"/>
                <a:ea typeface="BIZ UDPゴシック" panose="020B0400000000000000" pitchFamily="50" charset="-128"/>
              </a:rPr>
              <a:t>年９月定例会に請願</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kumimoji="1" lang="ja-JP" altLang="en-US" dirty="0" smtClean="0">
                <a:latin typeface="BIZ UDPゴシック" panose="020B0400000000000000" pitchFamily="50" charset="-128"/>
                <a:ea typeface="BIZ UDPゴシック" panose="020B0400000000000000" pitchFamily="50" charset="-128"/>
              </a:rPr>
              <a:t>　</a:t>
            </a:r>
            <a:r>
              <a:rPr lang="ja-JP" altLang="en-US" dirty="0" smtClean="0">
                <a:solidFill>
                  <a:srgbClr val="FF0000"/>
                </a:solidFill>
                <a:latin typeface="BIZ UDPゴシック" panose="020B0400000000000000" pitchFamily="50" charset="-128"/>
                <a:ea typeface="BIZ UDPゴシック" panose="020B0400000000000000" pitchFamily="50" charset="-128"/>
              </a:rPr>
              <a:t>社協</a:t>
            </a:r>
            <a:r>
              <a:rPr lang="ja-JP" altLang="en-US" dirty="0">
                <a:latin typeface="BIZ UDPゴシック" panose="020B0400000000000000" pitchFamily="50" charset="-128"/>
                <a:ea typeface="BIZ UDPゴシック" panose="020B0400000000000000" pitchFamily="50" charset="-128"/>
              </a:rPr>
              <a:t>、</a:t>
            </a:r>
            <a:r>
              <a:rPr lang="en-US" altLang="ja-JP" dirty="0">
                <a:solidFill>
                  <a:srgbClr val="FF0000"/>
                </a:solidFill>
                <a:latin typeface="BIZ UDPゴシック" panose="020B0400000000000000" pitchFamily="50" charset="-128"/>
                <a:ea typeface="BIZ UDPゴシック" panose="020B0400000000000000" pitchFamily="50" charset="-128"/>
              </a:rPr>
              <a:t>JA</a:t>
            </a:r>
            <a:r>
              <a:rPr lang="ja-JP" altLang="en-US" dirty="0" err="1">
                <a:latin typeface="BIZ UDPゴシック" panose="020B0400000000000000" pitchFamily="50" charset="-128"/>
                <a:ea typeface="BIZ UDPゴシック" panose="020B0400000000000000" pitchFamily="50" charset="-128"/>
              </a:rPr>
              <a:t>、</a:t>
            </a:r>
            <a:r>
              <a:rPr lang="ja-JP" altLang="en-US" dirty="0">
                <a:solidFill>
                  <a:srgbClr val="FF0000"/>
                </a:solidFill>
                <a:latin typeface="BIZ UDPゴシック" panose="020B0400000000000000" pitchFamily="50" charset="-128"/>
                <a:ea typeface="BIZ UDPゴシック" panose="020B0400000000000000" pitchFamily="50" charset="-128"/>
              </a:rPr>
              <a:t>民医連</a:t>
            </a:r>
            <a:r>
              <a:rPr lang="ja-JP" altLang="en-US" dirty="0" smtClean="0">
                <a:latin typeface="BIZ UDPゴシック" panose="020B0400000000000000" pitchFamily="50" charset="-128"/>
                <a:ea typeface="BIZ UDPゴシック" panose="020B0400000000000000" pitchFamily="50" charset="-128"/>
              </a:rPr>
              <a:t>の訪問介護事業所の連名</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８月お盆頃～　請願文・意見書案を協議</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多くの会派が紹介議員に。委員会・本会議ともに全会一致で採択</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趣旨説明　社協の訪問介護事業所責任者</a:t>
            </a:r>
            <a:endParaRPr kumimoji="1" lang="ja-JP" altLang="en-US" dirty="0">
              <a:latin typeface="BIZ UDPゴシック" panose="020B0400000000000000" pitchFamily="50" charset="-128"/>
              <a:ea typeface="BIZ UDPゴシック" panose="020B0400000000000000" pitchFamily="50" charset="-128"/>
            </a:endParaRPr>
          </a:p>
        </p:txBody>
      </p:sp>
      <p:pic>
        <p:nvPicPr>
          <p:cNvPr id="4" name="Picture 2" descr="https://blogger.googleusercontent.com/img/b/R29vZ2xl/AVvXsEiWNAS5NvyjRypZqZ-2FOdHqr8eQANbbPs9Q1yvyQpVeo0wxYNldTS7s7LFyXqV0Sd9zQonb-lC0V6wgOomTKHk1XaUJxjoolDt-CCt9gmJarYzw4K4nV6p2Fk7BUQ7mFZSsWQIWtwJ1mU/s800/red_w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48642" y="4725144"/>
            <a:ext cx="1253362" cy="1772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668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01763" y="4581128"/>
            <a:ext cx="4280217" cy="1152128"/>
          </a:xfrm>
        </p:spPr>
        <p:txBody>
          <a:bodyPr>
            <a:noAutofit/>
          </a:bodyPr>
          <a:lstStyle/>
          <a:p>
            <a:r>
              <a:rPr kumimoji="1" lang="ja-JP" altLang="en-US" sz="3200" b="1" dirty="0" smtClean="0">
                <a:latin typeface="BIZ UDPゴシック" panose="020B0400000000000000" pitchFamily="50" charset="-128"/>
                <a:ea typeface="BIZ UDPゴシック" panose="020B0400000000000000" pitchFamily="50" charset="-128"/>
              </a:rPr>
              <a:t>塩尻市議会の意見書</a:t>
            </a:r>
            <a:endParaRPr kumimoji="1" lang="ja-JP" altLang="en-US" sz="3200" b="1" dirty="0">
              <a:latin typeface="BIZ UDPゴシック" panose="020B0400000000000000" pitchFamily="50" charset="-128"/>
              <a:ea typeface="BIZ UDPゴシック" panose="020B0400000000000000" pitchFamily="50"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4176464" cy="64498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9519" y="260648"/>
            <a:ext cx="4364706" cy="39604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2828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latin typeface="BIZ UDPゴシック" panose="020B0400000000000000" pitchFamily="50" charset="-128"/>
                <a:ea typeface="BIZ UDPゴシック" panose="020B0400000000000000" pitchFamily="50" charset="-128"/>
              </a:rPr>
              <a:t>職能団体との共同　県議会</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normAutofit/>
          </a:bodyPr>
          <a:lstStyle/>
          <a:p>
            <a:r>
              <a:rPr kumimoji="1" lang="en-US" altLang="ja-JP" dirty="0" smtClean="0">
                <a:latin typeface="BIZ UDPゴシック" panose="020B0400000000000000" pitchFamily="50" charset="-128"/>
                <a:ea typeface="BIZ UDPゴシック" panose="020B0400000000000000" pitchFamily="50" charset="-128"/>
              </a:rPr>
              <a:t>2024</a:t>
            </a:r>
            <a:r>
              <a:rPr kumimoji="1" lang="ja-JP" altLang="en-US" dirty="0" smtClean="0">
                <a:latin typeface="BIZ UDPゴシック" panose="020B0400000000000000" pitchFamily="50" charset="-128"/>
                <a:ea typeface="BIZ UDPゴシック" panose="020B0400000000000000" pitchFamily="50" charset="-128"/>
              </a:rPr>
              <a:t>年９月定例会に請願</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kumimoji="1" lang="ja-JP" altLang="en-US" dirty="0" smtClean="0">
                <a:latin typeface="BIZ UDPゴシック" panose="020B0400000000000000" pitchFamily="50" charset="-128"/>
                <a:ea typeface="BIZ UDPゴシック" panose="020B0400000000000000" pitchFamily="50" charset="-128"/>
              </a:rPr>
              <a:t>　</a:t>
            </a:r>
            <a:r>
              <a:rPr kumimoji="1" lang="ja-JP" altLang="en-US" dirty="0" smtClean="0">
                <a:solidFill>
                  <a:srgbClr val="FF0000"/>
                </a:solidFill>
                <a:latin typeface="BIZ UDPゴシック" panose="020B0400000000000000" pitchFamily="50" charset="-128"/>
                <a:ea typeface="BIZ UDPゴシック" panose="020B0400000000000000" pitchFamily="50" charset="-128"/>
              </a:rPr>
              <a:t>長野県介護福祉士会</a:t>
            </a:r>
            <a:r>
              <a:rPr kumimoji="1" lang="ja-JP" altLang="en-US" dirty="0" smtClean="0">
                <a:latin typeface="BIZ UDPゴシック" panose="020B0400000000000000" pitchFamily="50" charset="-128"/>
                <a:ea typeface="BIZ UDPゴシック" panose="020B0400000000000000" pitchFamily="50" charset="-128"/>
              </a:rPr>
              <a:t>と</a:t>
            </a:r>
            <a:r>
              <a:rPr kumimoji="1" lang="ja-JP" altLang="en-US" dirty="0" smtClean="0">
                <a:solidFill>
                  <a:srgbClr val="FF0000"/>
                </a:solidFill>
                <a:latin typeface="BIZ UDPゴシック" panose="020B0400000000000000" pitchFamily="50" charset="-128"/>
                <a:ea typeface="BIZ UDPゴシック" panose="020B0400000000000000" pitchFamily="50" charset="-128"/>
              </a:rPr>
              <a:t>長野県社保協</a:t>
            </a:r>
            <a:r>
              <a:rPr lang="ja-JP" altLang="en-US" dirty="0" smtClean="0">
                <a:latin typeface="BIZ UDPゴシック" panose="020B0400000000000000" pitchFamily="50" charset="-128"/>
                <a:ea typeface="BIZ UDPゴシック" panose="020B0400000000000000" pitchFamily="50" charset="-128"/>
              </a:rPr>
              <a:t>の連名</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８月にオンラインで懇談</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委員会の口頭陳述は、介護福祉士会会長が「介護の危機」を訴えた</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残念ながら「継続審査」に。しかし共同行動そのものは大きな一歩</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530922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74638"/>
            <a:ext cx="8640960" cy="1138138"/>
          </a:xfrm>
        </p:spPr>
        <p:txBody>
          <a:bodyPr>
            <a:normAutofit fontScale="90000"/>
          </a:bodyPr>
          <a:lstStyle/>
          <a:p>
            <a:r>
              <a:rPr kumimoji="1" lang="ja-JP" altLang="en-US" b="1" dirty="0" smtClean="0">
                <a:latin typeface="BIZ UDPゴシック" panose="020B0400000000000000" pitchFamily="50" charset="-128"/>
                <a:ea typeface="BIZ UDPゴシック" panose="020B0400000000000000" pitchFamily="50" charset="-128"/>
              </a:rPr>
              <a:t>介護現場の声が地方議会を動かした</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lstStyle/>
          <a:p>
            <a:r>
              <a:rPr kumimoji="1" lang="ja-JP" altLang="en-US" dirty="0" smtClean="0">
                <a:latin typeface="BIZ UDPゴシック" panose="020B0400000000000000" pitchFamily="50" charset="-128"/>
                <a:ea typeface="BIZ UDPゴシック" panose="020B0400000000000000" pitchFamily="50" charset="-128"/>
              </a:rPr>
              <a:t>アンケートによる問題の可視化</a:t>
            </a:r>
            <a:endParaRPr kumimoji="1" lang="en-US" altLang="ja-JP" dirty="0" smtClean="0">
              <a:latin typeface="BIZ UDPゴシック" panose="020B0400000000000000" pitchFamily="50" charset="-128"/>
              <a:ea typeface="BIZ UDPゴシック" panose="020B0400000000000000" pitchFamily="50" charset="-128"/>
            </a:endParaRPr>
          </a:p>
          <a:p>
            <a:r>
              <a:rPr kumimoji="1" lang="ja-JP" altLang="en-US" dirty="0" smtClean="0">
                <a:latin typeface="BIZ UDPゴシック" panose="020B0400000000000000" pitchFamily="50" charset="-128"/>
                <a:ea typeface="BIZ UDPゴシック" panose="020B0400000000000000" pitchFamily="50" charset="-128"/>
              </a:rPr>
              <a:t>意見書採択運動をつうじた共同の広がり</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世論を喚起、在宅介護の危機を社会問題化してきた</a:t>
            </a:r>
            <a:endParaRPr lang="en-US" altLang="ja-JP" dirty="0" smtClean="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意見書</a:t>
            </a:r>
            <a:r>
              <a:rPr kumimoji="1" lang="ja-JP" altLang="en-US" dirty="0" smtClean="0">
                <a:latin typeface="BIZ UDPゴシック" panose="020B0400000000000000" pitchFamily="50" charset="-128"/>
                <a:ea typeface="BIZ UDPゴシック" panose="020B0400000000000000" pitchFamily="50" charset="-128"/>
              </a:rPr>
              <a:t>採択という具体的な事実による、　運動の手応え</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当事者である介護職員の奮闘に励まされた</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endParaRPr kumimoji="1" lang="ja-JP" altLang="en-US" dirty="0"/>
          </a:p>
        </p:txBody>
      </p:sp>
    </p:spTree>
    <p:extLst>
      <p:ext uri="{BB962C8B-B14F-4D97-AF65-F5344CB8AC3E}">
        <p14:creationId xmlns:p14="http://schemas.microsoft.com/office/powerpoint/2010/main" val="1822594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b="1" dirty="0" smtClean="0">
                <a:latin typeface="BIZ UDPゴシック" panose="020B0400000000000000" pitchFamily="50" charset="-128"/>
                <a:ea typeface="BIZ UDPゴシック" panose="020B0400000000000000" pitchFamily="50" charset="-128"/>
              </a:rPr>
              <a:t>国保の国庫負担増</a:t>
            </a:r>
            <a:endParaRPr kumimoji="1" lang="ja-JP" altLang="en-US" b="1" dirty="0">
              <a:latin typeface="BIZ UDPゴシック" panose="020B0400000000000000" pitchFamily="50" charset="-128"/>
              <a:ea typeface="BIZ UDPゴシック" panose="020B0400000000000000" pitchFamily="50" charset="-128"/>
            </a:endParaRPr>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5896" y="404664"/>
            <a:ext cx="5966123" cy="5966123"/>
          </a:xfrm>
          <a:prstGeom prst="rect">
            <a:avLst/>
          </a:prstGeom>
          <a:noFill/>
          <a:ln>
            <a:noFill/>
          </a:ln>
        </p:spPr>
      </p:pic>
      <p:sp>
        <p:nvSpPr>
          <p:cNvPr id="5" name="コンテンツ プレースホルダー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solidFill>
                  <a:srgbClr val="FF0000"/>
                </a:solidFill>
                <a:latin typeface="BIZ UDPゴシック" panose="020B0400000000000000" pitchFamily="50" charset="-128"/>
                <a:ea typeface="BIZ UDPゴシック" panose="020B0400000000000000" pitchFamily="50" charset="-128"/>
              </a:rPr>
              <a:t>意見書　</a:t>
            </a:r>
            <a:r>
              <a:rPr lang="en-US" altLang="ja-JP" dirty="0" smtClean="0">
                <a:solidFill>
                  <a:srgbClr val="FF0000"/>
                </a:solidFill>
                <a:latin typeface="BIZ UDPゴシック" panose="020B0400000000000000" pitchFamily="50" charset="-128"/>
                <a:ea typeface="BIZ UDPゴシック" panose="020B0400000000000000" pitchFamily="50" charset="-128"/>
              </a:rPr>
              <a:t>40</a:t>
            </a:r>
            <a:r>
              <a:rPr lang="ja-JP" altLang="en-US" dirty="0" smtClean="0">
                <a:solidFill>
                  <a:srgbClr val="FF0000"/>
                </a:solidFill>
                <a:latin typeface="BIZ UDPゴシック" panose="020B0400000000000000" pitchFamily="50" charset="-128"/>
                <a:ea typeface="BIZ UDPゴシック" panose="020B0400000000000000" pitchFamily="50" charset="-128"/>
              </a:rPr>
              <a:t>市町村　</a:t>
            </a:r>
            <a:endParaRPr lang="en-US" altLang="ja-JP" dirty="0" smtClean="0">
              <a:solidFill>
                <a:srgbClr val="FF0000"/>
              </a:solidFill>
              <a:latin typeface="BIZ UDPゴシック" panose="020B0400000000000000" pitchFamily="50" charset="-128"/>
              <a:ea typeface="BIZ UDPゴシック" panose="020B0400000000000000" pitchFamily="50" charset="-128"/>
            </a:endParaRPr>
          </a:p>
          <a:p>
            <a:r>
              <a:rPr lang="ja-JP" altLang="en-US" dirty="0" smtClean="0">
                <a:solidFill>
                  <a:srgbClr val="00B050"/>
                </a:solidFill>
                <a:latin typeface="BIZ UDPゴシック" panose="020B0400000000000000" pitchFamily="50" charset="-128"/>
                <a:ea typeface="BIZ UDPゴシック" panose="020B0400000000000000" pitchFamily="50" charset="-128"/>
              </a:rPr>
              <a:t>趣旨採択　２市町</a:t>
            </a:r>
            <a:endParaRPr lang="en-US" altLang="ja-JP" dirty="0" smtClean="0">
              <a:solidFill>
                <a:srgbClr val="00B050"/>
              </a:solidFill>
              <a:latin typeface="BIZ UDPゴシック" panose="020B0400000000000000" pitchFamily="50" charset="-128"/>
              <a:ea typeface="BIZ UDPゴシック" panose="020B0400000000000000" pitchFamily="50" charset="-128"/>
            </a:endParaRPr>
          </a:p>
          <a:p>
            <a:r>
              <a:rPr lang="ja-JP" altLang="en-US" dirty="0" smtClean="0">
                <a:solidFill>
                  <a:srgbClr val="FFC000"/>
                </a:solidFill>
                <a:latin typeface="BIZ UDPゴシック" panose="020B0400000000000000" pitchFamily="50" charset="-128"/>
                <a:ea typeface="BIZ UDPゴシック" panose="020B0400000000000000" pitchFamily="50" charset="-128"/>
              </a:rPr>
              <a:t>継続　２市村</a:t>
            </a:r>
            <a:endParaRPr lang="en-US" altLang="ja-JP" dirty="0" smtClean="0">
              <a:solidFill>
                <a:srgbClr val="FFC000"/>
              </a:solidFill>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不採択　５市町村</a:t>
            </a:r>
            <a:endParaRPr lang="en-US" altLang="ja-JP" dirty="0" smtClean="0">
              <a:latin typeface="BIZ UDPゴシック" panose="020B0400000000000000" pitchFamily="50" charset="-128"/>
              <a:ea typeface="BIZ UDPゴシック" panose="020B0400000000000000" pitchFamily="50" charset="-128"/>
            </a:endParaRPr>
          </a:p>
          <a:p>
            <a:endParaRPr lang="ja-JP" altLang="en-US" dirty="0"/>
          </a:p>
        </p:txBody>
      </p:sp>
    </p:spTree>
    <p:extLst>
      <p:ext uri="{BB962C8B-B14F-4D97-AF65-F5344CB8AC3E}">
        <p14:creationId xmlns:p14="http://schemas.microsoft.com/office/powerpoint/2010/main" val="2569343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latin typeface="BIZ UDPゴシック" panose="020B0400000000000000" pitchFamily="50" charset="-128"/>
                <a:ea typeface="BIZ UDPゴシック" panose="020B0400000000000000" pitchFamily="50" charset="-128"/>
              </a:rPr>
              <a:t>国保加入者が意見陳述　長野市</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normAutofit/>
          </a:bodyPr>
          <a:lstStyle/>
          <a:p>
            <a:r>
              <a:rPr kumimoji="1" lang="en-US" altLang="ja-JP" dirty="0" smtClean="0">
                <a:latin typeface="BIZ UDPゴシック" panose="020B0400000000000000" pitchFamily="50" charset="-128"/>
                <a:ea typeface="BIZ UDPゴシック" panose="020B0400000000000000" pitchFamily="50" charset="-128"/>
              </a:rPr>
              <a:t>2024</a:t>
            </a:r>
            <a:r>
              <a:rPr kumimoji="1" lang="ja-JP" altLang="en-US" dirty="0" smtClean="0">
                <a:latin typeface="BIZ UDPゴシック" panose="020B0400000000000000" pitchFamily="50" charset="-128"/>
                <a:ea typeface="BIZ UDPゴシック" panose="020B0400000000000000" pitchFamily="50" charset="-128"/>
              </a:rPr>
              <a:t>年</a:t>
            </a:r>
            <a:r>
              <a:rPr kumimoji="1" lang="en-US" altLang="ja-JP" dirty="0" smtClean="0">
                <a:latin typeface="BIZ UDPゴシック" panose="020B0400000000000000" pitchFamily="50" charset="-128"/>
                <a:ea typeface="BIZ UDPゴシック" panose="020B0400000000000000" pitchFamily="50" charset="-128"/>
              </a:rPr>
              <a:t>12</a:t>
            </a:r>
            <a:r>
              <a:rPr kumimoji="1" lang="ja-JP" altLang="en-US" dirty="0" smtClean="0">
                <a:latin typeface="BIZ UDPゴシック" panose="020B0400000000000000" pitchFamily="50" charset="-128"/>
                <a:ea typeface="BIZ UDPゴシック" panose="020B0400000000000000" pitchFamily="50" charset="-128"/>
              </a:rPr>
              <a:t>月定例会に請願</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紹介</a:t>
            </a:r>
            <a:r>
              <a:rPr lang="ja-JP" altLang="en-US" dirty="0" smtClean="0">
                <a:latin typeface="BIZ UDPゴシック" panose="020B0400000000000000" pitchFamily="50" charset="-128"/>
                <a:ea typeface="BIZ UDPゴシック" panose="020B0400000000000000" pitchFamily="50" charset="-128"/>
              </a:rPr>
              <a:t>議員は日本共産党議員団と改革ネット</a:t>
            </a:r>
            <a:endParaRPr lang="en-US" altLang="ja-JP" dirty="0" smtClean="0">
              <a:latin typeface="BIZ UDPゴシック" panose="020B0400000000000000" pitchFamily="50" charset="-128"/>
              <a:ea typeface="BIZ UDPゴシック" panose="020B0400000000000000" pitchFamily="50" charset="-128"/>
            </a:endParaRPr>
          </a:p>
          <a:p>
            <a:r>
              <a:rPr kumimoji="1" lang="ja-JP" altLang="en-US" dirty="0" smtClean="0">
                <a:solidFill>
                  <a:srgbClr val="FF0000"/>
                </a:solidFill>
                <a:latin typeface="BIZ UDPゴシック" panose="020B0400000000000000" pitchFamily="50" charset="-128"/>
                <a:ea typeface="BIZ UDPゴシック" panose="020B0400000000000000" pitchFamily="50" charset="-128"/>
              </a:rPr>
              <a:t>国保加入者が当事者の立場から意見陳述</a:t>
            </a:r>
            <a:r>
              <a:rPr kumimoji="1" lang="ja-JP" altLang="en-US" dirty="0" smtClean="0">
                <a:latin typeface="BIZ UDPゴシック" panose="020B0400000000000000" pitchFamily="50" charset="-128"/>
                <a:ea typeface="BIZ UDPゴシック" panose="020B0400000000000000" pitchFamily="50" charset="-128"/>
              </a:rPr>
              <a:t>、生活実態や保険料の高さを訴え</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委員会、本会議ともに全会一致で採択</a:t>
            </a:r>
            <a:endParaRPr kumimoji="1" lang="ja-JP" altLang="en-US" dirty="0">
              <a:latin typeface="BIZ UDPゴシック" panose="020B0400000000000000" pitchFamily="50" charset="-128"/>
              <a:ea typeface="BIZ UDPゴシック" panose="020B0400000000000000" pitchFamily="50" charset="-128"/>
            </a:endParaRPr>
          </a:p>
        </p:txBody>
      </p:sp>
      <p:pic>
        <p:nvPicPr>
          <p:cNvPr id="4" name="Picture 2" descr="https://blogger.googleusercontent.com/img/b/R29vZ2xl/AVvXsEj3CbBPN0s1fV9Eaemy3fx4288n2VrlC_hyphenhyphenkMhhKqEqEJJS0WqpZWoSZ940Xlothb9mwhjhHLTGleQBTdsACNPmFyDNnyYBoCjSmWVsdaQZRUSk55ri2xNv01x4iRx8Oc4brVRCo7XmYcM2/s800/landmark_zenkouj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4365104"/>
            <a:ext cx="2553906" cy="2250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852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dirty="0" smtClean="0">
                <a:latin typeface="BIZ UDPゴシック" panose="020B0400000000000000" pitchFamily="50" charset="-128"/>
                <a:ea typeface="BIZ UDPゴシック" panose="020B0400000000000000" pitchFamily="50" charset="-128"/>
              </a:rPr>
              <a:t>地域の実態を資料に　</a:t>
            </a:r>
            <a:r>
              <a:rPr kumimoji="1" lang="ja-JP" altLang="en-US" b="1" dirty="0" smtClean="0">
                <a:latin typeface="BIZ UDPゴシック" panose="020B0400000000000000" pitchFamily="50" charset="-128"/>
                <a:ea typeface="BIZ UDPゴシック" panose="020B0400000000000000" pitchFamily="50" charset="-128"/>
              </a:rPr>
              <a:t>諏訪地域</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dirty="0" smtClean="0">
                <a:latin typeface="BIZ UDPゴシック" panose="020B0400000000000000" pitchFamily="50" charset="-128"/>
                <a:ea typeface="BIZ UDPゴシック" panose="020B0400000000000000" pitchFamily="50" charset="-128"/>
              </a:rPr>
              <a:t>６市町村議会　</a:t>
            </a:r>
            <a:r>
              <a:rPr kumimoji="1" lang="en-US" altLang="ja-JP" dirty="0" smtClean="0">
                <a:latin typeface="BIZ UDPゴシック" panose="020B0400000000000000" pitchFamily="50" charset="-128"/>
                <a:ea typeface="BIZ UDPゴシック" panose="020B0400000000000000" pitchFamily="50" charset="-128"/>
              </a:rPr>
              <a:t>2024</a:t>
            </a:r>
            <a:r>
              <a:rPr kumimoji="1" lang="ja-JP" altLang="en-US" dirty="0" smtClean="0">
                <a:latin typeface="BIZ UDPゴシック" panose="020B0400000000000000" pitchFamily="50" charset="-128"/>
                <a:ea typeface="BIZ UDPゴシック" panose="020B0400000000000000" pitchFamily="50" charset="-128"/>
              </a:rPr>
              <a:t>年</a:t>
            </a:r>
            <a:r>
              <a:rPr kumimoji="1" lang="en-US" altLang="ja-JP" dirty="0" smtClean="0">
                <a:latin typeface="BIZ UDPゴシック" panose="020B0400000000000000" pitchFamily="50" charset="-128"/>
                <a:ea typeface="BIZ UDPゴシック" panose="020B0400000000000000" pitchFamily="50" charset="-128"/>
              </a:rPr>
              <a:t>12</a:t>
            </a:r>
            <a:r>
              <a:rPr kumimoji="1" lang="ja-JP" altLang="en-US" dirty="0" smtClean="0">
                <a:latin typeface="BIZ UDPゴシック" panose="020B0400000000000000" pitchFamily="50" charset="-128"/>
                <a:ea typeface="BIZ UDPゴシック" panose="020B0400000000000000" pitchFamily="50" charset="-128"/>
              </a:rPr>
              <a:t>月定例会に陳情</a:t>
            </a:r>
            <a:endParaRPr kumimoji="1"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諏訪地域６市町村の</a:t>
            </a:r>
            <a:r>
              <a:rPr lang="ja-JP" altLang="en-US" dirty="0" smtClean="0">
                <a:solidFill>
                  <a:srgbClr val="FF0000"/>
                </a:solidFill>
                <a:latin typeface="BIZ UDPゴシック" panose="020B0400000000000000" pitchFamily="50" charset="-128"/>
                <a:ea typeface="BIZ UDPゴシック" panose="020B0400000000000000" pitchFamily="50" charset="-128"/>
              </a:rPr>
              <a:t>国保税のモデル世帯試算</a:t>
            </a:r>
            <a:r>
              <a:rPr lang="ja-JP" altLang="en-US" dirty="0" smtClean="0">
                <a:latin typeface="BIZ UDPゴシック" panose="020B0400000000000000" pitchFamily="50" charset="-128"/>
                <a:ea typeface="BIZ UDPゴシック" panose="020B0400000000000000" pitchFamily="50" charset="-128"/>
              </a:rPr>
              <a:t>、</a:t>
            </a:r>
            <a:r>
              <a:rPr lang="ja-JP" altLang="en-US" dirty="0" smtClean="0">
                <a:solidFill>
                  <a:srgbClr val="FF0000"/>
                </a:solidFill>
                <a:latin typeface="BIZ UDPゴシック" panose="020B0400000000000000" pitchFamily="50" charset="-128"/>
                <a:ea typeface="BIZ UDPゴシック" panose="020B0400000000000000" pitchFamily="50" charset="-128"/>
              </a:rPr>
              <a:t>協会けんぽとの比較</a:t>
            </a:r>
            <a:r>
              <a:rPr lang="ja-JP" altLang="en-US" dirty="0" smtClean="0">
                <a:latin typeface="BIZ UDPゴシック" panose="020B0400000000000000" pitchFamily="50" charset="-128"/>
                <a:ea typeface="BIZ UDPゴシック" panose="020B0400000000000000" pitchFamily="50" charset="-128"/>
              </a:rPr>
              <a:t>、</a:t>
            </a:r>
            <a:r>
              <a:rPr lang="ja-JP" altLang="en-US" dirty="0" smtClean="0">
                <a:solidFill>
                  <a:srgbClr val="FF0000"/>
                </a:solidFill>
                <a:latin typeface="BIZ UDPゴシック" panose="020B0400000000000000" pitchFamily="50" charset="-128"/>
                <a:ea typeface="BIZ UDPゴシック" panose="020B0400000000000000" pitchFamily="50" charset="-128"/>
              </a:rPr>
              <a:t>滞納状況</a:t>
            </a:r>
            <a:r>
              <a:rPr lang="ja-JP" altLang="en-US" dirty="0" smtClean="0">
                <a:latin typeface="BIZ UDPゴシック" panose="020B0400000000000000" pitchFamily="50" charset="-128"/>
                <a:ea typeface="BIZ UDPゴシック" panose="020B0400000000000000" pitchFamily="50" charset="-128"/>
              </a:rPr>
              <a:t>を示す</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５</a:t>
            </a:r>
            <a:r>
              <a:rPr lang="ja-JP" altLang="en-US" dirty="0" smtClean="0">
                <a:latin typeface="BIZ UDPゴシック" panose="020B0400000000000000" pitchFamily="50" charset="-128"/>
                <a:ea typeface="BIZ UDPゴシック" panose="020B0400000000000000" pitchFamily="50" charset="-128"/>
              </a:rPr>
              <a:t>市町村で採択　１市で趣旨採択</a:t>
            </a:r>
            <a:endParaRPr kumimoji="1" lang="ja-JP" altLang="en-US" dirty="0">
              <a:latin typeface="BIZ UDPゴシック" panose="020B0400000000000000" pitchFamily="50" charset="-128"/>
              <a:ea typeface="BIZ UDPゴシック" panose="020B0400000000000000" pitchFamily="50" charset="-128"/>
            </a:endParaRPr>
          </a:p>
        </p:txBody>
      </p:sp>
      <p:pic>
        <p:nvPicPr>
          <p:cNvPr id="4" name="Picture 2" descr="https://blogger.googleusercontent.com/img/b/R29vZ2xl/AVvXsEgbx97Ss0yt7pwNPx4Jg8K_h1I9LhPKgBsXlX2CtOrCIwQ5iUaC_5wA4Kvy1JXflI1LiVg9a0kSvfPV4kv6pddE-GN4w6Pai9-T0XpJ11ZQT3zC_afmpbZO_vEqafNfqbWKtKJ6UKXOWkmH/s800/fish_wakasag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4628292"/>
            <a:ext cx="2973799" cy="1293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023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latin typeface="BIZ UDPゴシック" panose="020B0400000000000000" pitchFamily="50" charset="-128"/>
                <a:ea typeface="BIZ UDPゴシック" panose="020B0400000000000000" pitchFamily="50" charset="-128"/>
              </a:rPr>
              <a:t>県社保協としていっせい陳情</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latin typeface="BIZ UDPゴシック" panose="020B0400000000000000" pitchFamily="50" charset="-128"/>
                <a:ea typeface="BIZ UDPゴシック" panose="020B0400000000000000" pitchFamily="50" charset="-128"/>
              </a:rPr>
              <a:t>地域社保協がない市町村　</a:t>
            </a:r>
            <a:r>
              <a:rPr lang="ja-JP" altLang="en-US" dirty="0" smtClean="0">
                <a:latin typeface="BIZ UDPゴシック" panose="020B0400000000000000" pitchFamily="50" charset="-128"/>
                <a:ea typeface="BIZ UDPゴシック" panose="020B0400000000000000" pitchFamily="50" charset="-128"/>
              </a:rPr>
              <a:t>９月定例会</a:t>
            </a:r>
            <a:endParaRPr lang="en-US" altLang="ja-JP" dirty="0" smtClean="0">
              <a:latin typeface="BIZ UDPゴシック" panose="020B0400000000000000" pitchFamily="50" charset="-128"/>
              <a:ea typeface="BIZ UDPゴシック" panose="020B0400000000000000" pitchFamily="50" charset="-128"/>
            </a:endParaRPr>
          </a:p>
          <a:p>
            <a:r>
              <a:rPr kumimoji="1" lang="ja-JP" altLang="en-US" dirty="0" smtClean="0">
                <a:latin typeface="BIZ UDPゴシック" panose="020B0400000000000000" pitchFamily="50" charset="-128"/>
                <a:ea typeface="BIZ UDPゴシック" panose="020B0400000000000000" pitchFamily="50" charset="-128"/>
              </a:rPr>
              <a:t>意見陳述では６点について説明</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①「国保加入者の構成」</a:t>
            </a: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②「滞納の状況」</a:t>
            </a: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③「全国知事会・全国市長会の国への要望」</a:t>
            </a: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④「均等割の問題点」</a:t>
            </a: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⑤「国保料と協会けんぽの比較」</a:t>
            </a: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　⑥「国庫負担率の引き下げについて」</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91277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latin typeface="BIZ UDPゴシック" panose="020B0400000000000000" pitchFamily="50" charset="-128"/>
                <a:ea typeface="BIZ UDPゴシック" panose="020B0400000000000000" pitchFamily="50" charset="-128"/>
              </a:rPr>
              <a:t>国保の意見書採択運動　教訓</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467544" y="1772816"/>
            <a:ext cx="8229600" cy="4525963"/>
          </a:xfrm>
        </p:spPr>
        <p:txBody>
          <a:bodyPr/>
          <a:lstStyle/>
          <a:p>
            <a:r>
              <a:rPr lang="ja-JP" altLang="en-US" sz="3600" dirty="0" smtClean="0">
                <a:latin typeface="BIZ UDPゴシック" panose="020B0400000000000000" pitchFamily="50" charset="-128"/>
                <a:ea typeface="BIZ UDPゴシック" panose="020B0400000000000000" pitchFamily="50" charset="-128"/>
              </a:rPr>
              <a:t>議員</a:t>
            </a:r>
            <a:r>
              <a:rPr lang="ja-JP" altLang="en-US" sz="3600" dirty="0">
                <a:latin typeface="BIZ UDPゴシック" panose="020B0400000000000000" pitchFamily="50" charset="-128"/>
                <a:ea typeface="BIZ UDPゴシック" panose="020B0400000000000000" pitchFamily="50" charset="-128"/>
              </a:rPr>
              <a:t>が国保</a:t>
            </a:r>
            <a:r>
              <a:rPr lang="ja-JP" altLang="en-US" sz="3600" dirty="0" smtClean="0">
                <a:latin typeface="BIZ UDPゴシック" panose="020B0400000000000000" pitchFamily="50" charset="-128"/>
                <a:ea typeface="BIZ UDPゴシック" panose="020B0400000000000000" pitchFamily="50" charset="-128"/>
              </a:rPr>
              <a:t>加入者。国保料</a:t>
            </a:r>
            <a:r>
              <a:rPr lang="ja-JP" altLang="en-US" sz="3600" dirty="0">
                <a:latin typeface="BIZ UDPゴシック" panose="020B0400000000000000" pitchFamily="50" charset="-128"/>
                <a:ea typeface="BIZ UDPゴシック" panose="020B0400000000000000" pitchFamily="50" charset="-128"/>
              </a:rPr>
              <a:t>・税の高さは議員自身がよくわかって</a:t>
            </a:r>
            <a:r>
              <a:rPr lang="ja-JP" altLang="en-US" sz="3600" dirty="0" smtClean="0">
                <a:latin typeface="BIZ UDPゴシック" panose="020B0400000000000000" pitchFamily="50" charset="-128"/>
                <a:ea typeface="BIZ UDPゴシック" panose="020B0400000000000000" pitchFamily="50" charset="-128"/>
              </a:rPr>
              <a:t>いる</a:t>
            </a:r>
            <a:endParaRPr lang="en-US" altLang="ja-JP" sz="3600" dirty="0" smtClean="0">
              <a:latin typeface="BIZ UDPゴシック" panose="020B0400000000000000" pitchFamily="50" charset="-128"/>
              <a:ea typeface="BIZ UDPゴシック" panose="020B0400000000000000" pitchFamily="50" charset="-128"/>
            </a:endParaRPr>
          </a:p>
          <a:p>
            <a:endParaRPr lang="ja-JP" altLang="en-US" sz="3600" dirty="0">
              <a:latin typeface="BIZ UDPゴシック" panose="020B0400000000000000" pitchFamily="50" charset="-128"/>
              <a:ea typeface="BIZ UDPゴシック" panose="020B0400000000000000" pitchFamily="50" charset="-128"/>
            </a:endParaRPr>
          </a:p>
          <a:p>
            <a:r>
              <a:rPr lang="ja-JP" altLang="en-US" sz="3600" dirty="0" smtClean="0">
                <a:latin typeface="BIZ UDPゴシック" panose="020B0400000000000000" pitchFamily="50" charset="-128"/>
                <a:ea typeface="BIZ UDPゴシック" panose="020B0400000000000000" pitchFamily="50" charset="-128"/>
              </a:rPr>
              <a:t>知事会</a:t>
            </a:r>
            <a:r>
              <a:rPr lang="ja-JP" altLang="en-US" sz="3600" dirty="0">
                <a:latin typeface="BIZ UDPゴシック" panose="020B0400000000000000" pitchFamily="50" charset="-128"/>
                <a:ea typeface="BIZ UDPゴシック" panose="020B0400000000000000" pitchFamily="50" charset="-128"/>
              </a:rPr>
              <a:t>、</a:t>
            </a:r>
            <a:r>
              <a:rPr lang="ja-JP" altLang="en-US" sz="3600" dirty="0" smtClean="0">
                <a:latin typeface="BIZ UDPゴシック" panose="020B0400000000000000" pitchFamily="50" charset="-128"/>
                <a:ea typeface="BIZ UDPゴシック" panose="020B0400000000000000" pitchFamily="50" charset="-128"/>
              </a:rPr>
              <a:t>市長会の要望であることの　影響は大きく、議員</a:t>
            </a:r>
            <a:r>
              <a:rPr lang="ja-JP" altLang="en-US" sz="3600" dirty="0">
                <a:latin typeface="BIZ UDPゴシック" panose="020B0400000000000000" pitchFamily="50" charset="-128"/>
                <a:ea typeface="BIZ UDPゴシック" panose="020B0400000000000000" pitchFamily="50" charset="-128"/>
              </a:rPr>
              <a:t>の賛同を</a:t>
            </a:r>
            <a:r>
              <a:rPr lang="ja-JP" altLang="en-US" sz="3600" dirty="0" smtClean="0">
                <a:latin typeface="BIZ UDPゴシック" panose="020B0400000000000000" pitchFamily="50" charset="-128"/>
                <a:ea typeface="BIZ UDPゴシック" panose="020B0400000000000000" pitchFamily="50" charset="-128"/>
              </a:rPr>
              <a:t>得られる</a:t>
            </a:r>
            <a:endParaRPr lang="ja-JP" altLang="en-US" sz="3600"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703737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332656"/>
            <a:ext cx="8352928" cy="1296144"/>
          </a:xfrm>
        </p:spPr>
        <p:txBody>
          <a:bodyPr>
            <a:normAutofit fontScale="90000"/>
          </a:bodyPr>
          <a:lstStyle/>
          <a:p>
            <a:pPr algn="l"/>
            <a:r>
              <a:rPr lang="en-US" altLang="ja-JP" b="1" dirty="0">
                <a:latin typeface="BIZ UDPゴシック" panose="020B0400000000000000" pitchFamily="50" charset="-128"/>
                <a:ea typeface="BIZ UDPゴシック" panose="020B0400000000000000" pitchFamily="50" charset="-128"/>
              </a:rPr>
              <a:t>AI</a:t>
            </a:r>
            <a:r>
              <a:rPr lang="ja-JP" altLang="en-US" b="1" dirty="0" smtClean="0">
                <a:latin typeface="BIZ UDPゴシック" panose="020B0400000000000000" pitchFamily="50" charset="-128"/>
                <a:ea typeface="BIZ UDPゴシック" panose="020B0400000000000000" pitchFamily="50" charset="-128"/>
              </a:rPr>
              <a:t>に聞いてみた</a:t>
            </a:r>
            <a:r>
              <a:rPr lang="en-US" altLang="ja-JP" b="1" dirty="0" smtClean="0">
                <a:latin typeface="BIZ UDPゴシック" panose="020B0400000000000000" pitchFamily="50" charset="-128"/>
                <a:ea typeface="BIZ UDPゴシック" panose="020B0400000000000000" pitchFamily="50" charset="-128"/>
              </a:rPr>
              <a:t/>
            </a:r>
            <a:br>
              <a:rPr lang="en-US" altLang="ja-JP" b="1" dirty="0" smtClean="0">
                <a:latin typeface="BIZ UDPゴシック" panose="020B0400000000000000" pitchFamily="50" charset="-128"/>
                <a:ea typeface="BIZ UDPゴシック" panose="020B0400000000000000" pitchFamily="50" charset="-128"/>
              </a:rPr>
            </a:br>
            <a:r>
              <a:rPr lang="ja-JP" altLang="en-US" sz="3100" b="1" dirty="0" smtClean="0">
                <a:latin typeface="BIZ UDPゴシック" panose="020B0400000000000000" pitchFamily="50" charset="-128"/>
                <a:ea typeface="BIZ UDPゴシック" panose="020B0400000000000000" pitchFamily="50" charset="-128"/>
              </a:rPr>
              <a:t>「地方</a:t>
            </a:r>
            <a:r>
              <a:rPr lang="ja-JP" altLang="en-US" sz="3100" b="1" dirty="0">
                <a:latin typeface="BIZ UDPゴシック" panose="020B0400000000000000" pitchFamily="50" charset="-128"/>
                <a:ea typeface="BIZ UDPゴシック" panose="020B0400000000000000" pitchFamily="50" charset="-128"/>
              </a:rPr>
              <a:t>議会</a:t>
            </a:r>
            <a:r>
              <a:rPr lang="ja-JP" altLang="en-US" sz="3100" b="1" dirty="0" smtClean="0">
                <a:latin typeface="BIZ UDPゴシック" panose="020B0400000000000000" pitchFamily="50" charset="-128"/>
                <a:ea typeface="BIZ UDPゴシック" panose="020B0400000000000000" pitchFamily="50" charset="-128"/>
              </a:rPr>
              <a:t>から国へ意見書をあげること</a:t>
            </a:r>
            <a:r>
              <a:rPr lang="ja-JP" altLang="en-US" sz="3100" b="1" dirty="0">
                <a:latin typeface="BIZ UDPゴシック" panose="020B0400000000000000" pitchFamily="50" charset="-128"/>
                <a:ea typeface="BIZ UDPゴシック" panose="020B0400000000000000" pitchFamily="50" charset="-128"/>
              </a:rPr>
              <a:t>の意味と</a:t>
            </a:r>
            <a:r>
              <a:rPr lang="ja-JP" altLang="en-US" sz="3100" b="1" dirty="0" smtClean="0">
                <a:latin typeface="BIZ UDPゴシック" panose="020B0400000000000000" pitchFamily="50" charset="-128"/>
                <a:ea typeface="BIZ UDPゴシック" panose="020B0400000000000000" pitchFamily="50" charset="-128"/>
              </a:rPr>
              <a:t>は」</a:t>
            </a:r>
            <a:endParaRPr kumimoji="1" lang="ja-JP" altLang="en-US" sz="3100"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179512" y="1916833"/>
            <a:ext cx="8964488" cy="4464495"/>
          </a:xfrm>
        </p:spPr>
        <p:txBody>
          <a:bodyPr>
            <a:normAutofit/>
          </a:bodyPr>
          <a:lstStyle/>
          <a:p>
            <a:pPr marL="0" indent="0">
              <a:buNone/>
            </a:pPr>
            <a:r>
              <a:rPr lang="ja-JP" altLang="en-US" dirty="0" smtClean="0">
                <a:latin typeface="BIZ UDPゴシック" panose="020B0400000000000000" pitchFamily="50" charset="-128"/>
                <a:ea typeface="BIZ UDPゴシック" panose="020B0400000000000000" pitchFamily="50" charset="-128"/>
              </a:rPr>
              <a:t>地方</a:t>
            </a:r>
            <a:r>
              <a:rPr lang="ja-JP" altLang="en-US" dirty="0">
                <a:latin typeface="BIZ UDPゴシック" panose="020B0400000000000000" pitchFamily="50" charset="-128"/>
                <a:ea typeface="BIZ UDPゴシック" panose="020B0400000000000000" pitchFamily="50" charset="-128"/>
              </a:rPr>
              <a:t>議会が国に意見書を提出することは</a:t>
            </a:r>
            <a:r>
              <a:rPr lang="ja-JP" altLang="en-US" dirty="0" smtClean="0">
                <a:latin typeface="BIZ UDPゴシック" panose="020B0400000000000000" pitchFamily="50" charset="-128"/>
                <a:ea typeface="BIZ UDPゴシック" panose="020B0400000000000000" pitchFamily="50" charset="-128"/>
              </a:rPr>
              <a:t>、　　　　住民</a:t>
            </a:r>
            <a:r>
              <a:rPr lang="ja-JP" altLang="en-US" dirty="0">
                <a:latin typeface="BIZ UDPゴシック" panose="020B0400000000000000" pitchFamily="50" charset="-128"/>
                <a:ea typeface="BIZ UDPゴシック" panose="020B0400000000000000" pitchFamily="50" charset="-128"/>
              </a:rPr>
              <a:t>の代表機関としての議会の意思を表明し</a:t>
            </a:r>
            <a:r>
              <a:rPr lang="ja-JP" altLang="en-US" dirty="0" smtClean="0">
                <a:latin typeface="BIZ UDPゴシック" panose="020B0400000000000000" pitchFamily="50" charset="-128"/>
                <a:ea typeface="BIZ UDPゴシック" panose="020B0400000000000000" pitchFamily="50" charset="-128"/>
              </a:rPr>
              <a:t>、　国</a:t>
            </a:r>
            <a:r>
              <a:rPr lang="ja-JP" altLang="en-US" dirty="0">
                <a:latin typeface="BIZ UDPゴシック" panose="020B0400000000000000" pitchFamily="50" charset="-128"/>
                <a:ea typeface="BIZ UDPゴシック" panose="020B0400000000000000" pitchFamily="50" charset="-128"/>
              </a:rPr>
              <a:t>に課題を知らせ、対応を促すことを意味します</a:t>
            </a:r>
            <a:r>
              <a:rPr lang="ja-JP" altLang="en-US" dirty="0" smtClean="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a:t>
            </a:r>
            <a:endParaRPr lang="en-US" altLang="ja-JP" dirty="0" smtClean="0">
              <a:latin typeface="BIZ UDPゴシック" panose="020B0400000000000000" pitchFamily="50" charset="-128"/>
              <a:ea typeface="BIZ UDPゴシック" panose="020B0400000000000000" pitchFamily="50" charset="-128"/>
            </a:endParaRPr>
          </a:p>
          <a:p>
            <a:pPr marL="0" indent="0">
              <a:buNone/>
            </a:pPr>
            <a:endParaRPr lang="en-US" altLang="ja-JP" dirty="0" smtClean="0">
              <a:latin typeface="BIZ UDPゴシック" panose="020B0400000000000000" pitchFamily="50" charset="-128"/>
              <a:ea typeface="BIZ UDPゴシック" panose="020B0400000000000000" pitchFamily="50" charset="-128"/>
            </a:endParaRPr>
          </a:p>
          <a:p>
            <a:pPr marL="0" indent="0">
              <a:buNone/>
            </a:pPr>
            <a:r>
              <a:rPr lang="en-US" altLang="ja-JP" dirty="0" smtClean="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具体的な意義</a:t>
            </a:r>
            <a:r>
              <a:rPr lang="en-US" altLang="ja-JP" dirty="0">
                <a:latin typeface="BIZ UDPゴシック" panose="020B0400000000000000" pitchFamily="50" charset="-128"/>
                <a:ea typeface="BIZ UDPゴシック" panose="020B0400000000000000" pitchFamily="50" charset="-128"/>
              </a:rPr>
              <a:t>】</a:t>
            </a:r>
          </a:p>
          <a:p>
            <a:r>
              <a:rPr lang="ja-JP" altLang="en-US" sz="2400" dirty="0">
                <a:latin typeface="BIZ UDPゴシック" panose="020B0400000000000000" pitchFamily="50" charset="-128"/>
                <a:ea typeface="BIZ UDPゴシック" panose="020B0400000000000000" pitchFamily="50" charset="-128"/>
              </a:rPr>
              <a:t>地方公共団体が国政に関する意向を表明する手段となる﻿</a:t>
            </a:r>
          </a:p>
          <a:p>
            <a:r>
              <a:rPr lang="ja-JP" altLang="en-US" sz="2400" dirty="0">
                <a:latin typeface="BIZ UDPゴシック" panose="020B0400000000000000" pitchFamily="50" charset="-128"/>
                <a:ea typeface="BIZ UDPゴシック" panose="020B0400000000000000" pitchFamily="50" charset="-128"/>
              </a:rPr>
              <a:t>地域の課題解決のため、住民の意見を国に届ける方法となる﻿</a:t>
            </a:r>
          </a:p>
          <a:p>
            <a:r>
              <a:rPr lang="ja-JP" altLang="en-US" sz="2400" dirty="0">
                <a:latin typeface="BIZ UDPゴシック" panose="020B0400000000000000" pitchFamily="50" charset="-128"/>
                <a:ea typeface="BIZ UDPゴシック" panose="020B0400000000000000" pitchFamily="50" charset="-128"/>
              </a:rPr>
              <a:t>国の施策に地方議会の意見を反映させることにつながる</a:t>
            </a:r>
            <a:r>
              <a:rPr lang="ja-JP" altLang="en-US" sz="2600" dirty="0">
                <a:latin typeface="BIZ UDPゴシック" panose="020B0400000000000000" pitchFamily="50" charset="-128"/>
                <a:ea typeface="BIZ UDPゴシック" panose="020B0400000000000000" pitchFamily="50" charset="-128"/>
              </a:rPr>
              <a:t>﻿</a:t>
            </a:r>
            <a:endParaRPr kumimoji="1" lang="ja-JP" altLang="en-US" sz="2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851122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b="1" dirty="0" smtClean="0">
                <a:latin typeface="BIZ UDPゴシック" panose="020B0400000000000000" pitchFamily="50" charset="-128"/>
                <a:ea typeface="BIZ UDPゴシック" panose="020B0400000000000000" pitchFamily="50" charset="-128"/>
              </a:rPr>
              <a:t>参考　下諏訪町議会の討論（</a:t>
            </a:r>
            <a:r>
              <a:rPr kumimoji="1" lang="ja-JP" altLang="en-US" b="1" dirty="0" smtClean="0">
                <a:solidFill>
                  <a:srgbClr val="FF0000"/>
                </a:solidFill>
                <a:latin typeface="BIZ UDPゴシック" panose="020B0400000000000000" pitchFamily="50" charset="-128"/>
                <a:ea typeface="BIZ UDPゴシック" panose="020B0400000000000000" pitchFamily="50" charset="-128"/>
              </a:rPr>
              <a:t>賛成</a:t>
            </a:r>
            <a:r>
              <a:rPr kumimoji="1" lang="ja-JP" altLang="en-US" b="1" dirty="0" smtClean="0">
                <a:latin typeface="BIZ UDPゴシック" panose="020B0400000000000000" pitchFamily="50" charset="-128"/>
                <a:ea typeface="BIZ UDPゴシック" panose="020B0400000000000000" pitchFamily="50" charset="-128"/>
              </a:rPr>
              <a:t>）</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179512" y="1340768"/>
            <a:ext cx="8856984" cy="5400600"/>
          </a:xfrm>
        </p:spPr>
        <p:txBody>
          <a:bodyPr>
            <a:normAutofit/>
          </a:bodyPr>
          <a:lstStyle/>
          <a:p>
            <a:r>
              <a:rPr lang="ja-JP" altLang="ja-JP" dirty="0" smtClean="0">
                <a:latin typeface="BIZ UDPゴシック" panose="020B0400000000000000" pitchFamily="50" charset="-128"/>
                <a:ea typeface="BIZ UDPゴシック" panose="020B0400000000000000" pitchFamily="50" charset="-128"/>
              </a:rPr>
              <a:t>「</a:t>
            </a:r>
            <a:r>
              <a:rPr lang="ja-JP" altLang="ja-JP" dirty="0">
                <a:latin typeface="BIZ UDPゴシック" panose="020B0400000000000000" pitchFamily="50" charset="-128"/>
                <a:ea typeface="BIZ UDPゴシック" panose="020B0400000000000000" pitchFamily="50" charset="-128"/>
              </a:rPr>
              <a:t>国保税が高く多くの加入者が困っており、金の心配をせずに医療にかかれるようにするべき。負担が心配で医療にかかれないことで重症化を招き更なる医療費がかかる。国民皆保険制度は国の支援が必要</a:t>
            </a:r>
            <a:r>
              <a:rPr lang="ja-JP" altLang="ja-JP" dirty="0" smtClean="0">
                <a:latin typeface="BIZ UDPゴシック" panose="020B0400000000000000" pitchFamily="50" charset="-128"/>
                <a:ea typeface="BIZ UDPゴシック" panose="020B0400000000000000" pitchFamily="50" charset="-128"/>
              </a:rPr>
              <a:t>」</a:t>
            </a:r>
            <a:endParaRPr lang="en-US" altLang="ja-JP" dirty="0" smtClean="0">
              <a:latin typeface="BIZ UDPゴシック" panose="020B0400000000000000" pitchFamily="50" charset="-128"/>
              <a:ea typeface="BIZ UDPゴシック" panose="020B0400000000000000" pitchFamily="50" charset="-128"/>
            </a:endParaRPr>
          </a:p>
          <a:p>
            <a:r>
              <a:rPr lang="ja-JP" altLang="ja-JP" dirty="0" smtClean="0">
                <a:latin typeface="BIZ UDPゴシック" panose="020B0400000000000000" pitchFamily="50" charset="-128"/>
                <a:ea typeface="BIZ UDPゴシック" panose="020B0400000000000000" pitchFamily="50" charset="-128"/>
              </a:rPr>
              <a:t>「</a:t>
            </a:r>
            <a:r>
              <a:rPr lang="ja-JP" altLang="ja-JP" dirty="0">
                <a:latin typeface="BIZ UDPゴシック" panose="020B0400000000000000" pitchFamily="50" charset="-128"/>
                <a:ea typeface="BIZ UDPゴシック" panose="020B0400000000000000" pitchFamily="50" charset="-128"/>
              </a:rPr>
              <a:t>加入者が高齢者、非正規労働者等が占め、他の保険の２倍の負担となっており、滞納者を多く生じている。国が減らしてきた国庫負担を元に戻し、増やして国民の生存権、医療にかかる権利を守るようにすべき」</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976777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b="1" dirty="0" smtClean="0">
                <a:latin typeface="BIZ UDPゴシック" panose="020B0400000000000000" pitchFamily="50" charset="-128"/>
                <a:ea typeface="BIZ UDPゴシック" panose="020B0400000000000000" pitchFamily="50" charset="-128"/>
              </a:rPr>
              <a:t>参考　下諏訪町議会の討論（</a:t>
            </a:r>
            <a:r>
              <a:rPr kumimoji="1" lang="ja-JP" altLang="en-US" b="1" dirty="0" smtClean="0">
                <a:solidFill>
                  <a:schemeClr val="bg1">
                    <a:lumMod val="50000"/>
                  </a:schemeClr>
                </a:solidFill>
                <a:latin typeface="BIZ UDPゴシック" panose="020B0400000000000000" pitchFamily="50" charset="-128"/>
                <a:ea typeface="BIZ UDPゴシック" panose="020B0400000000000000" pitchFamily="50" charset="-128"/>
              </a:rPr>
              <a:t>反対</a:t>
            </a:r>
            <a:r>
              <a:rPr kumimoji="1" lang="ja-JP" altLang="en-US" b="1" dirty="0" smtClean="0">
                <a:latin typeface="BIZ UDPゴシック" panose="020B0400000000000000" pitchFamily="50" charset="-128"/>
                <a:ea typeface="BIZ UDPゴシック" panose="020B0400000000000000" pitchFamily="50" charset="-128"/>
              </a:rPr>
              <a:t>）</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normAutofit/>
          </a:bodyPr>
          <a:lstStyle/>
          <a:p>
            <a:r>
              <a:rPr lang="ja-JP" altLang="en-US" dirty="0">
                <a:latin typeface="BIZ UDPゴシック" panose="020B0400000000000000" pitchFamily="50" charset="-128"/>
                <a:ea typeface="BIZ UDPゴシック" panose="020B0400000000000000" pitchFamily="50" charset="-128"/>
              </a:rPr>
              <a:t>「国が財政支援をしても一時的なものにしかならず、国民負担が増えることになる。県への移行・統合途中であり国がやるべきことをやって県統一化にすべき</a:t>
            </a:r>
            <a:r>
              <a:rPr lang="ja-JP" altLang="en-US" dirty="0" smtClean="0">
                <a:latin typeface="BIZ UDPゴシック" panose="020B0400000000000000" pitchFamily="50" charset="-128"/>
                <a:ea typeface="BIZ UDPゴシック" panose="020B0400000000000000" pitchFamily="50" charset="-128"/>
              </a:rPr>
              <a:t>」</a:t>
            </a:r>
            <a:endParaRPr lang="en-US" altLang="ja-JP" dirty="0" smtClean="0">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高齢加入者が多く、現役世代の負担が多くなるから反対</a:t>
            </a:r>
            <a:r>
              <a:rPr lang="ja-JP" altLang="en-US" dirty="0" smtClean="0">
                <a:latin typeface="BIZ UDPゴシック" panose="020B0400000000000000" pitchFamily="50" charset="-128"/>
                <a:ea typeface="BIZ UDPゴシック" panose="020B0400000000000000" pitchFamily="50" charset="-128"/>
              </a:rPr>
              <a:t>」</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smtClean="0">
              <a:latin typeface="BIZ UDPゴシック" panose="020B0400000000000000" pitchFamily="50" charset="-128"/>
              <a:ea typeface="BIZ UDPゴシック" panose="020B0400000000000000" pitchFamily="50" charset="-128"/>
            </a:endParaRPr>
          </a:p>
          <a:p>
            <a:pPr marL="0" indent="0" algn="r">
              <a:buNone/>
            </a:pPr>
            <a:r>
              <a:rPr lang="en-US" altLang="ja-JP" dirty="0" smtClean="0">
                <a:latin typeface="BIZ UDPゴシック" panose="020B0400000000000000" pitchFamily="50" charset="-128"/>
                <a:ea typeface="BIZ UDPゴシック" panose="020B0400000000000000" pitchFamily="50" charset="-128"/>
              </a:rPr>
              <a:t>※</a:t>
            </a:r>
            <a:r>
              <a:rPr lang="ja-JP" altLang="en-US" dirty="0" smtClean="0">
                <a:latin typeface="BIZ UDPゴシック" panose="020B0400000000000000" pitchFamily="50" charset="-128"/>
                <a:ea typeface="BIZ UDPゴシック" panose="020B0400000000000000" pitchFamily="50" charset="-128"/>
              </a:rPr>
              <a:t>なお下諏訪町は賛成多数で採択</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16350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b="1" dirty="0" smtClean="0">
                <a:latin typeface="BIZ UDPゴシック" panose="020B0400000000000000" pitchFamily="50" charset="-128"/>
                <a:ea typeface="BIZ UDPゴシック" panose="020B0400000000000000" pitchFamily="50" charset="-128"/>
              </a:rPr>
              <a:t>最後に　経験交流から作戦を立てる</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467544" y="1772816"/>
            <a:ext cx="8229600" cy="4525963"/>
          </a:xfrm>
        </p:spPr>
        <p:txBody>
          <a:bodyPr>
            <a:normAutofit/>
          </a:bodyPr>
          <a:lstStyle/>
          <a:p>
            <a:r>
              <a:rPr lang="ja-JP" altLang="en-US" sz="3600" dirty="0" smtClean="0">
                <a:latin typeface="BIZ UDPゴシック" panose="020B0400000000000000" pitchFamily="50" charset="-128"/>
                <a:ea typeface="BIZ UDPゴシック" panose="020B0400000000000000" pitchFamily="50" charset="-128"/>
              </a:rPr>
              <a:t>請願 </a:t>
            </a:r>
            <a:r>
              <a:rPr lang="en-US" altLang="ja-JP" sz="3600" dirty="0" smtClean="0">
                <a:latin typeface="BIZ UDPゴシック" panose="020B0400000000000000" pitchFamily="50" charset="-128"/>
                <a:ea typeface="BIZ UDPゴシック" panose="020B0400000000000000" pitchFamily="50" charset="-128"/>
              </a:rPr>
              <a:t>or </a:t>
            </a:r>
            <a:r>
              <a:rPr lang="ja-JP" altLang="en-US" sz="3600" dirty="0" smtClean="0">
                <a:latin typeface="BIZ UDPゴシック" panose="020B0400000000000000" pitchFamily="50" charset="-128"/>
                <a:ea typeface="BIZ UDPゴシック" panose="020B0400000000000000" pitchFamily="50" charset="-128"/>
              </a:rPr>
              <a:t>陳情？　提出団体は？</a:t>
            </a:r>
            <a:endParaRPr lang="en-US" altLang="ja-JP" sz="3600" dirty="0" smtClean="0">
              <a:latin typeface="BIZ UDPゴシック" panose="020B0400000000000000" pitchFamily="50" charset="-128"/>
              <a:ea typeface="BIZ UDPゴシック" panose="020B0400000000000000" pitchFamily="50" charset="-128"/>
            </a:endParaRPr>
          </a:p>
          <a:p>
            <a:r>
              <a:rPr lang="ja-JP" altLang="en-US" sz="3600" dirty="0">
                <a:latin typeface="BIZ UDPゴシック" panose="020B0400000000000000" pitchFamily="50" charset="-128"/>
                <a:ea typeface="BIZ UDPゴシック" panose="020B0400000000000000" pitchFamily="50" charset="-128"/>
              </a:rPr>
              <a:t>紹介</a:t>
            </a:r>
            <a:r>
              <a:rPr lang="ja-JP" altLang="en-US" sz="3600" dirty="0" smtClean="0">
                <a:latin typeface="BIZ UDPゴシック" panose="020B0400000000000000" pitchFamily="50" charset="-128"/>
                <a:ea typeface="BIZ UDPゴシック" panose="020B0400000000000000" pitchFamily="50" charset="-128"/>
              </a:rPr>
              <a:t>議員は？</a:t>
            </a:r>
            <a:r>
              <a:rPr lang="ja-JP" altLang="en-US" sz="3600" dirty="0">
                <a:latin typeface="BIZ UDPゴシック" panose="020B0400000000000000" pitchFamily="50" charset="-128"/>
                <a:ea typeface="BIZ UDPゴシック" panose="020B0400000000000000" pitchFamily="50" charset="-128"/>
              </a:rPr>
              <a:t>　</a:t>
            </a:r>
            <a:r>
              <a:rPr lang="ja-JP" altLang="en-US" sz="3600" dirty="0" smtClean="0">
                <a:latin typeface="BIZ UDPゴシック" panose="020B0400000000000000" pitchFamily="50" charset="-128"/>
                <a:ea typeface="BIZ UDPゴシック" panose="020B0400000000000000" pitchFamily="50" charset="-128"/>
              </a:rPr>
              <a:t>説明資料は何を？</a:t>
            </a:r>
            <a:endParaRPr lang="en-US" altLang="ja-JP" sz="3600" dirty="0" smtClean="0">
              <a:latin typeface="BIZ UDPゴシック" panose="020B0400000000000000" pitchFamily="50" charset="-128"/>
              <a:ea typeface="BIZ UDPゴシック" panose="020B0400000000000000" pitchFamily="50" charset="-128"/>
            </a:endParaRPr>
          </a:p>
          <a:p>
            <a:r>
              <a:rPr lang="ja-JP" altLang="en-US" sz="3600" dirty="0" smtClean="0">
                <a:latin typeface="BIZ UDPゴシック" panose="020B0400000000000000" pitchFamily="50" charset="-128"/>
                <a:ea typeface="BIZ UDPゴシック" panose="020B0400000000000000" pitchFamily="50" charset="-128"/>
              </a:rPr>
              <a:t>意見陳述はどうする？</a:t>
            </a:r>
            <a:endParaRPr lang="en-US" altLang="ja-JP" sz="3600" dirty="0" smtClean="0">
              <a:latin typeface="BIZ UDPゴシック" panose="020B0400000000000000" pitchFamily="50" charset="-128"/>
              <a:ea typeface="BIZ UDPゴシック" panose="020B0400000000000000" pitchFamily="50" charset="-128"/>
            </a:endParaRPr>
          </a:p>
          <a:p>
            <a:pPr marL="0" indent="0" algn="ctr">
              <a:buNone/>
            </a:pPr>
            <a:r>
              <a:rPr lang="ja-JP" altLang="en-US" sz="3600" dirty="0" smtClean="0">
                <a:latin typeface="BIZ UDPゴシック" panose="020B0400000000000000" pitchFamily="50" charset="-128"/>
                <a:ea typeface="BIZ UDPゴシック" panose="020B0400000000000000" pitchFamily="50" charset="-128"/>
              </a:rPr>
              <a:t>↓</a:t>
            </a:r>
            <a:endParaRPr lang="en-US" altLang="ja-JP" sz="3600" dirty="0" smtClean="0">
              <a:latin typeface="BIZ UDPゴシック" panose="020B0400000000000000" pitchFamily="50" charset="-128"/>
              <a:ea typeface="BIZ UDPゴシック" panose="020B0400000000000000" pitchFamily="50" charset="-128"/>
            </a:endParaRPr>
          </a:p>
          <a:p>
            <a:r>
              <a:rPr lang="ja-JP" altLang="en-US" sz="3600" dirty="0" smtClean="0">
                <a:latin typeface="BIZ UDPゴシック" panose="020B0400000000000000" pitchFamily="50" charset="-128"/>
                <a:ea typeface="BIZ UDPゴシック" panose="020B0400000000000000" pitchFamily="50" charset="-128"/>
              </a:rPr>
              <a:t>経験に学び、それぞれが「意見書採択」というゴールにむけて作戦を考えた</a:t>
            </a:r>
            <a:endParaRPr lang="ja-JP" altLang="en-US" sz="3600"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199169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dirty="0" smtClean="0">
                <a:latin typeface="BIZ UDPゴシック" panose="020B0400000000000000" pitchFamily="50" charset="-128"/>
                <a:ea typeface="BIZ UDPゴシック" panose="020B0400000000000000" pitchFamily="50" charset="-128"/>
              </a:rPr>
              <a:t>意見書をあげる３つの方法</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t>①　</a:t>
            </a:r>
            <a:r>
              <a:rPr kumimoji="1" lang="ja-JP" altLang="en-US" dirty="0" smtClean="0">
                <a:latin typeface="BIZ UDPゴシック" panose="020B0400000000000000" pitchFamily="50" charset="-128"/>
                <a:ea typeface="BIZ UDPゴシック" panose="020B0400000000000000" pitchFamily="50" charset="-128"/>
              </a:rPr>
              <a:t>議員提案</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②　</a:t>
            </a:r>
            <a:r>
              <a:rPr kumimoji="1" lang="ja-JP" altLang="en-US" dirty="0" smtClean="0">
                <a:latin typeface="BIZ UDPゴシック" panose="020B0400000000000000" pitchFamily="50" charset="-128"/>
                <a:ea typeface="BIZ UDPゴシック" panose="020B0400000000000000" pitchFamily="50" charset="-128"/>
              </a:rPr>
              <a:t>請願　（紹介議員を必要とする）</a:t>
            </a: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③　陳情</a:t>
            </a:r>
            <a:r>
              <a:rPr lang="ja-JP" altLang="en-US" dirty="0">
                <a:latin typeface="BIZ UDPゴシック" panose="020B0400000000000000" pitchFamily="50" charset="-128"/>
                <a:ea typeface="BIZ UDPゴシック" panose="020B0400000000000000" pitchFamily="50" charset="-128"/>
              </a:rPr>
              <a:t>　</a:t>
            </a:r>
            <a:endParaRPr lang="en-US" altLang="ja-JP"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dirty="0" smtClean="0">
              <a:latin typeface="BIZ UDPゴシック" panose="020B0400000000000000" pitchFamily="50" charset="-128"/>
              <a:ea typeface="BIZ UDPゴシック" panose="020B0400000000000000" pitchFamily="50" charset="-128"/>
            </a:endParaRPr>
          </a:p>
          <a:p>
            <a:pPr marL="0" indent="0">
              <a:buNone/>
            </a:pPr>
            <a:r>
              <a:rPr lang="ja-JP" altLang="en-US" dirty="0" smtClean="0">
                <a:latin typeface="BIZ UDPゴシック" panose="020B0400000000000000" pitchFamily="50" charset="-128"/>
                <a:ea typeface="BIZ UDPゴシック" panose="020B0400000000000000" pitchFamily="50" charset="-128"/>
              </a:rPr>
              <a:t>組織の力、議会の力関係を見ながら検討する</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34138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38095" y="213975"/>
            <a:ext cx="6120680" cy="6120680"/>
          </a:xfrm>
          <a:prstGeom prst="rect">
            <a:avLst/>
          </a:prstGeom>
          <a:noFill/>
          <a:ln>
            <a:noFill/>
          </a:ln>
        </p:spPr>
      </p:pic>
      <p:sp>
        <p:nvSpPr>
          <p:cNvPr id="2" name="タイトル 1"/>
          <p:cNvSpPr>
            <a:spLocks noGrp="1"/>
          </p:cNvSpPr>
          <p:nvPr>
            <p:ph type="title"/>
          </p:nvPr>
        </p:nvSpPr>
        <p:spPr>
          <a:xfrm>
            <a:off x="467544" y="404664"/>
            <a:ext cx="4680520" cy="1570186"/>
          </a:xfrm>
        </p:spPr>
        <p:txBody>
          <a:bodyPr>
            <a:normAutofit/>
          </a:bodyPr>
          <a:lstStyle/>
          <a:p>
            <a:pPr algn="l"/>
            <a:r>
              <a:rPr kumimoji="1" lang="ja-JP" altLang="en-US" b="1" dirty="0" smtClean="0">
                <a:latin typeface="BIZ UDPゴシック" panose="020B0400000000000000" pitchFamily="50" charset="-128"/>
                <a:ea typeface="BIZ UDPゴシック" panose="020B0400000000000000" pitchFamily="50" charset="-128"/>
              </a:rPr>
              <a:t>訪問介護報酬の</a:t>
            </a:r>
            <a:r>
              <a:rPr kumimoji="1" lang="en-US" altLang="ja-JP" b="1" dirty="0" smtClean="0">
                <a:latin typeface="BIZ UDPゴシック" panose="020B0400000000000000" pitchFamily="50" charset="-128"/>
                <a:ea typeface="BIZ UDPゴシック" panose="020B0400000000000000" pitchFamily="50" charset="-128"/>
              </a:rPr>
              <a:t/>
            </a:r>
            <a:br>
              <a:rPr kumimoji="1" lang="en-US" altLang="ja-JP" b="1" dirty="0" smtClean="0">
                <a:latin typeface="BIZ UDPゴシック" panose="020B0400000000000000" pitchFamily="50" charset="-128"/>
                <a:ea typeface="BIZ UDPゴシック" panose="020B0400000000000000" pitchFamily="50" charset="-128"/>
              </a:rPr>
            </a:br>
            <a:r>
              <a:rPr kumimoji="1" lang="ja-JP" altLang="en-US" b="1" dirty="0" smtClean="0">
                <a:latin typeface="BIZ UDPゴシック" panose="020B0400000000000000" pitchFamily="50" charset="-128"/>
                <a:ea typeface="BIZ UDPゴシック" panose="020B0400000000000000" pitchFamily="50" charset="-128"/>
              </a:rPr>
              <a:t>引き下げ撤回</a:t>
            </a:r>
            <a:endParaRPr kumimoji="1" lang="ja-JP" altLang="en-US" b="1" dirty="0">
              <a:latin typeface="BIZ UDPゴシック" panose="020B0400000000000000" pitchFamily="50" charset="-128"/>
              <a:ea typeface="BIZ UDPゴシック" panose="020B0400000000000000" pitchFamily="50" charset="-128"/>
            </a:endParaRPr>
          </a:p>
        </p:txBody>
      </p:sp>
      <p:sp>
        <p:nvSpPr>
          <p:cNvPr id="3" name="コンテンツ プレースホルダー 2"/>
          <p:cNvSpPr>
            <a:spLocks noGrp="1"/>
          </p:cNvSpPr>
          <p:nvPr>
            <p:ph idx="1"/>
          </p:nvPr>
        </p:nvSpPr>
        <p:spPr>
          <a:xfrm>
            <a:off x="467544" y="2132856"/>
            <a:ext cx="8229600" cy="3561259"/>
          </a:xfrm>
        </p:spPr>
        <p:txBody>
          <a:bodyPr/>
          <a:lstStyle/>
          <a:p>
            <a:r>
              <a:rPr lang="ja-JP" altLang="en-US" dirty="0" smtClean="0">
                <a:solidFill>
                  <a:srgbClr val="FF0000"/>
                </a:solidFill>
                <a:latin typeface="BIZ UDPゴシック" panose="020B0400000000000000" pitchFamily="50" charset="-128"/>
                <a:ea typeface="BIZ UDPゴシック" panose="020B0400000000000000" pitchFamily="50" charset="-128"/>
              </a:rPr>
              <a:t>意見書</a:t>
            </a:r>
            <a:endParaRPr lang="en-US" altLang="ja-JP" dirty="0" smtClean="0">
              <a:solidFill>
                <a:srgbClr val="FF0000"/>
              </a:solidFill>
              <a:latin typeface="BIZ UDPゴシック" panose="020B0400000000000000" pitchFamily="50" charset="-128"/>
              <a:ea typeface="BIZ UDPゴシック" panose="020B0400000000000000" pitchFamily="50" charset="-128"/>
            </a:endParaRPr>
          </a:p>
          <a:p>
            <a:pPr marL="0" indent="0">
              <a:buNone/>
            </a:pPr>
            <a:r>
              <a:rPr lang="ja-JP" altLang="en-US" dirty="0" smtClean="0">
                <a:solidFill>
                  <a:srgbClr val="FF0000"/>
                </a:solidFill>
                <a:latin typeface="BIZ UDPゴシック" panose="020B0400000000000000" pitchFamily="50" charset="-128"/>
                <a:ea typeface="BIZ UDPゴシック" panose="020B0400000000000000" pitchFamily="50" charset="-128"/>
              </a:rPr>
              <a:t>　</a:t>
            </a:r>
            <a:r>
              <a:rPr lang="en-US" altLang="ja-JP" dirty="0" smtClean="0">
                <a:solidFill>
                  <a:srgbClr val="FF0000"/>
                </a:solidFill>
                <a:latin typeface="BIZ UDPゴシック" panose="020B0400000000000000" pitchFamily="50" charset="-128"/>
                <a:ea typeface="BIZ UDPゴシック" panose="020B0400000000000000" pitchFamily="50" charset="-128"/>
              </a:rPr>
              <a:t>66</a:t>
            </a:r>
            <a:r>
              <a:rPr lang="ja-JP" altLang="en-US" dirty="0" smtClean="0">
                <a:solidFill>
                  <a:srgbClr val="FF0000"/>
                </a:solidFill>
                <a:latin typeface="BIZ UDPゴシック" panose="020B0400000000000000" pitchFamily="50" charset="-128"/>
                <a:ea typeface="BIZ UDPゴシック" panose="020B0400000000000000" pitchFamily="50" charset="-128"/>
              </a:rPr>
              <a:t>市町村・２広域連合</a:t>
            </a:r>
            <a:endParaRPr lang="en-US" altLang="ja-JP" dirty="0" smtClean="0">
              <a:solidFill>
                <a:srgbClr val="FF0000"/>
              </a:solidFill>
              <a:latin typeface="BIZ UDPゴシック" panose="020B0400000000000000" pitchFamily="50" charset="-128"/>
              <a:ea typeface="BIZ UDPゴシック" panose="020B0400000000000000" pitchFamily="50" charset="-128"/>
            </a:endParaRPr>
          </a:p>
          <a:p>
            <a:r>
              <a:rPr kumimoji="1" lang="ja-JP" altLang="en-US" dirty="0" smtClean="0">
                <a:solidFill>
                  <a:srgbClr val="00B050"/>
                </a:solidFill>
                <a:latin typeface="BIZ UDPゴシック" panose="020B0400000000000000" pitchFamily="50" charset="-128"/>
                <a:ea typeface="BIZ UDPゴシック" panose="020B0400000000000000" pitchFamily="50" charset="-128"/>
              </a:rPr>
              <a:t>趣旨採択　８市町村</a:t>
            </a:r>
            <a:endParaRPr kumimoji="1" lang="en-US" altLang="ja-JP" dirty="0" smtClean="0">
              <a:solidFill>
                <a:srgbClr val="00B050"/>
              </a:solidFill>
              <a:latin typeface="BIZ UDPゴシック" panose="020B0400000000000000" pitchFamily="50" charset="-128"/>
              <a:ea typeface="BIZ UDPゴシック" panose="020B0400000000000000" pitchFamily="50" charset="-128"/>
            </a:endParaRPr>
          </a:p>
          <a:p>
            <a:r>
              <a:rPr lang="ja-JP" altLang="en-US" dirty="0" smtClean="0">
                <a:latin typeface="BIZ UDPゴシック" panose="020B0400000000000000" pitchFamily="50" charset="-128"/>
                <a:ea typeface="BIZ UDPゴシック" panose="020B0400000000000000" pitchFamily="50" charset="-128"/>
              </a:rPr>
              <a:t>不採択　２市町</a:t>
            </a:r>
            <a:endParaRPr kumimoji="1" lang="ja-JP" altLang="en-US"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307796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99992" y="188641"/>
            <a:ext cx="4433874" cy="63955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323528" y="404664"/>
            <a:ext cx="4248472" cy="5632311"/>
          </a:xfrm>
          <a:prstGeom prst="rect">
            <a:avLst/>
          </a:prstGeom>
          <a:noFill/>
        </p:spPr>
        <p:txBody>
          <a:bodyPr wrap="square" rtlCol="0">
            <a:spAutoFit/>
          </a:bodyPr>
          <a:lstStyle/>
          <a:p>
            <a:r>
              <a:rPr lang="ja-JP" altLang="en-US" sz="3600" b="1" dirty="0" smtClean="0">
                <a:latin typeface="BIZ UDゴシック" panose="020B0400000000000000" pitchFamily="49" charset="-128"/>
                <a:ea typeface="BIZ UDゴシック" panose="020B0400000000000000" pitchFamily="49" charset="-128"/>
              </a:rPr>
              <a:t>４月～５月</a:t>
            </a:r>
            <a:endParaRPr lang="en-US" altLang="ja-JP" sz="3600" b="1" dirty="0" smtClean="0">
              <a:latin typeface="BIZ UDゴシック" panose="020B0400000000000000" pitchFamily="49" charset="-128"/>
              <a:ea typeface="BIZ UDゴシック" panose="020B0400000000000000" pitchFamily="49" charset="-128"/>
            </a:endParaRPr>
          </a:p>
          <a:p>
            <a:endParaRPr lang="en-US" altLang="ja-JP" sz="3600" b="1" dirty="0" smtClean="0">
              <a:latin typeface="BIZ UDゴシック" panose="020B0400000000000000" pitchFamily="49" charset="-128"/>
              <a:ea typeface="BIZ UDゴシック" panose="020B0400000000000000" pitchFamily="49" charset="-128"/>
            </a:endParaRPr>
          </a:p>
          <a:p>
            <a:r>
              <a:rPr lang="ja-JP" altLang="en-US" sz="3600" b="1" dirty="0" smtClean="0">
                <a:latin typeface="BIZ UDゴシック" panose="020B0400000000000000" pitchFamily="49" charset="-128"/>
                <a:ea typeface="BIZ UDゴシック" panose="020B0400000000000000" pitchFamily="49" charset="-128"/>
              </a:rPr>
              <a:t>長野県内すべての</a:t>
            </a:r>
            <a:endParaRPr lang="en-US" altLang="ja-JP" sz="3600" b="1" dirty="0" smtClean="0">
              <a:latin typeface="BIZ UDゴシック" panose="020B0400000000000000" pitchFamily="49" charset="-128"/>
              <a:ea typeface="BIZ UDゴシック" panose="020B0400000000000000" pitchFamily="49" charset="-128"/>
            </a:endParaRPr>
          </a:p>
          <a:p>
            <a:r>
              <a:rPr lang="ja-JP" altLang="en-US" sz="3600" b="1" dirty="0" smtClean="0">
                <a:latin typeface="BIZ UDゴシック" panose="020B0400000000000000" pitchFamily="49" charset="-128"/>
                <a:ea typeface="BIZ UDゴシック" panose="020B0400000000000000" pitchFamily="49" charset="-128"/>
              </a:rPr>
              <a:t>訪問介護事業所</a:t>
            </a:r>
            <a:endParaRPr lang="en-US" altLang="ja-JP" sz="3600" b="1" dirty="0" smtClean="0">
              <a:latin typeface="BIZ UDゴシック" panose="020B0400000000000000" pitchFamily="49" charset="-128"/>
              <a:ea typeface="BIZ UDゴシック" panose="020B0400000000000000" pitchFamily="49" charset="-128"/>
            </a:endParaRPr>
          </a:p>
          <a:p>
            <a:r>
              <a:rPr kumimoji="1" lang="ja-JP" altLang="en-US" sz="3600" b="1" dirty="0" smtClean="0">
                <a:latin typeface="BIZ UDゴシック" panose="020B0400000000000000" pitchFamily="49" charset="-128"/>
                <a:ea typeface="BIZ UDゴシック" panose="020B0400000000000000" pitchFamily="49" charset="-128"/>
              </a:rPr>
              <a:t>４８２</a:t>
            </a:r>
            <a:endParaRPr kumimoji="1" lang="en-US" altLang="ja-JP" sz="3600" b="1" dirty="0" smtClean="0">
              <a:latin typeface="BIZ UDゴシック" panose="020B0400000000000000" pitchFamily="49" charset="-128"/>
              <a:ea typeface="BIZ UDゴシック" panose="020B0400000000000000" pitchFamily="49" charset="-128"/>
            </a:endParaRPr>
          </a:p>
          <a:p>
            <a:endParaRPr lang="en-US" altLang="ja-JP" sz="3600" b="1" dirty="0" smtClean="0">
              <a:latin typeface="BIZ UDゴシック" panose="020B0400000000000000" pitchFamily="49" charset="-128"/>
              <a:ea typeface="BIZ UDゴシック" panose="020B0400000000000000" pitchFamily="49" charset="-128"/>
            </a:endParaRPr>
          </a:p>
          <a:p>
            <a:r>
              <a:rPr lang="ja-JP" altLang="en-US" sz="3600" b="1" dirty="0" smtClean="0">
                <a:latin typeface="BIZ UDゴシック" panose="020B0400000000000000" pitchFamily="49" charset="-128"/>
                <a:ea typeface="BIZ UDゴシック" panose="020B0400000000000000" pitchFamily="49" charset="-128"/>
              </a:rPr>
              <a:t>アンケート郵送</a:t>
            </a:r>
            <a:endParaRPr lang="en-US" altLang="ja-JP" sz="3600" b="1" dirty="0" smtClean="0">
              <a:latin typeface="BIZ UDゴシック" panose="020B0400000000000000" pitchFamily="49" charset="-128"/>
              <a:ea typeface="BIZ UDゴシック" panose="020B0400000000000000" pitchFamily="49" charset="-128"/>
            </a:endParaRPr>
          </a:p>
          <a:p>
            <a:endParaRPr kumimoji="1" lang="en-US" altLang="ja-JP" sz="3600" b="1" dirty="0">
              <a:latin typeface="BIZ UDゴシック" panose="020B0400000000000000" pitchFamily="49" charset="-128"/>
              <a:ea typeface="BIZ UDゴシック" panose="020B0400000000000000" pitchFamily="49" charset="-128"/>
            </a:endParaRPr>
          </a:p>
          <a:p>
            <a:r>
              <a:rPr lang="ja-JP" altLang="en-US" sz="3600" b="1" dirty="0" smtClean="0">
                <a:solidFill>
                  <a:srgbClr val="FF0000"/>
                </a:solidFill>
                <a:latin typeface="BIZ UDゴシック" panose="020B0400000000000000" pitchFamily="49" charset="-128"/>
                <a:ea typeface="BIZ UDゴシック" panose="020B0400000000000000" pitchFamily="49" charset="-128"/>
              </a:rPr>
              <a:t>回答２１３</a:t>
            </a:r>
            <a:r>
              <a:rPr lang="ja-JP" altLang="en-US" sz="2800" b="1" dirty="0" smtClean="0">
                <a:solidFill>
                  <a:srgbClr val="FF0000"/>
                </a:solidFill>
                <a:latin typeface="BIZ UDゴシック" panose="020B0400000000000000" pitchFamily="49" charset="-128"/>
                <a:ea typeface="BIZ UDゴシック" panose="020B0400000000000000" pitchFamily="49" charset="-128"/>
              </a:rPr>
              <a:t>（４４％）</a:t>
            </a:r>
            <a:endParaRPr lang="en-US" altLang="ja-JP" sz="2800" b="1" dirty="0" smtClean="0">
              <a:solidFill>
                <a:srgbClr val="FF0000"/>
              </a:solidFill>
              <a:latin typeface="BIZ UDゴシック" panose="020B0400000000000000" pitchFamily="49" charset="-128"/>
              <a:ea typeface="BIZ UDゴシック" panose="020B0400000000000000" pitchFamily="49" charset="-128"/>
            </a:endParaRPr>
          </a:p>
          <a:p>
            <a:r>
              <a:rPr kumimoji="1" lang="ja-JP" altLang="en-US" b="1" dirty="0" smtClean="0">
                <a:latin typeface="BIZ UDゴシック" panose="020B0400000000000000" pitchFamily="49" charset="-128"/>
                <a:ea typeface="BIZ UDゴシック" panose="020B0400000000000000" pitchFamily="49" charset="-128"/>
              </a:rPr>
              <a:t>ファックス　</a:t>
            </a:r>
            <a:r>
              <a:rPr kumimoji="1" lang="en-US" altLang="ja-JP" b="1" dirty="0" smtClean="0">
                <a:latin typeface="BIZ UDゴシック" panose="020B0400000000000000" pitchFamily="49" charset="-128"/>
                <a:ea typeface="BIZ UDゴシック" panose="020B0400000000000000" pitchFamily="49" charset="-128"/>
              </a:rPr>
              <a:t>or</a:t>
            </a:r>
            <a:r>
              <a:rPr lang="ja-JP" altLang="en-US" b="1" dirty="0">
                <a:latin typeface="BIZ UDゴシック" panose="020B0400000000000000" pitchFamily="49" charset="-128"/>
                <a:ea typeface="BIZ UDゴシック" panose="020B0400000000000000" pitchFamily="49" charset="-128"/>
              </a:rPr>
              <a:t>　</a:t>
            </a:r>
            <a:r>
              <a:rPr lang="ja-JP" altLang="en-US" b="1" dirty="0" smtClean="0">
                <a:latin typeface="BIZ UDゴシック" panose="020B0400000000000000" pitchFamily="49" charset="-128"/>
                <a:ea typeface="BIZ UDゴシック" panose="020B0400000000000000" pitchFamily="49" charset="-128"/>
              </a:rPr>
              <a:t>グーグルフォーム</a:t>
            </a:r>
            <a:endParaRPr kumimoji="1" lang="en-US" altLang="ja-JP" b="1" dirty="0" smtClean="0">
              <a:latin typeface="BIZ UDゴシック" panose="020B0400000000000000" pitchFamily="49" charset="-128"/>
              <a:ea typeface="BIZ UDゴシック" panose="020B0400000000000000" pitchFamily="49" charset="-128"/>
            </a:endParaRPr>
          </a:p>
          <a:p>
            <a:endParaRPr kumimoji="1" lang="ja-JP" altLang="en-US" dirty="0"/>
          </a:p>
        </p:txBody>
      </p:sp>
    </p:spTree>
    <p:extLst>
      <p:ext uri="{BB962C8B-B14F-4D97-AF65-F5344CB8AC3E}">
        <p14:creationId xmlns:p14="http://schemas.microsoft.com/office/powerpoint/2010/main" val="2959417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8229600" cy="1143000"/>
          </a:xfrm>
        </p:spPr>
        <p:txBody>
          <a:bodyPr>
            <a:noAutofit/>
          </a:bodyPr>
          <a:lstStyle/>
          <a:p>
            <a:pPr algn="l"/>
            <a:r>
              <a:rPr lang="ja-JP" altLang="en-US" sz="4000" b="1" dirty="0" smtClean="0">
                <a:latin typeface="BIZ UDゴシック" panose="020B0400000000000000" pitchFamily="49" charset="-128"/>
                <a:ea typeface="BIZ UDゴシック" panose="020B0400000000000000" pitchFamily="49" charset="-128"/>
              </a:rPr>
              <a:t>基本報酬の引き下げについて　　どう感じますか</a:t>
            </a:r>
            <a:endParaRPr kumimoji="1" lang="ja-JP" altLang="en-US" sz="4000" b="1" dirty="0">
              <a:latin typeface="BIZ UDゴシック" panose="020B0400000000000000" pitchFamily="49" charset="-128"/>
              <a:ea typeface="BIZ UDゴシック" panose="020B0400000000000000" pitchFamily="49" charset="-128"/>
            </a:endParaRPr>
          </a:p>
        </p:txBody>
      </p:sp>
      <p:sp>
        <p:nvSpPr>
          <p:cNvPr id="4" name="テキスト ボックス 3"/>
          <p:cNvSpPr txBox="1"/>
          <p:nvPr/>
        </p:nvSpPr>
        <p:spPr>
          <a:xfrm>
            <a:off x="539552" y="1892130"/>
            <a:ext cx="7776864" cy="523220"/>
          </a:xfrm>
          <a:prstGeom prst="rect">
            <a:avLst/>
          </a:prstGeom>
          <a:noFill/>
        </p:spPr>
        <p:txBody>
          <a:bodyPr wrap="square" rtlCol="0">
            <a:spAutoFit/>
          </a:bodyPr>
          <a:lstStyle/>
          <a:p>
            <a:pPr algn="ctr"/>
            <a:r>
              <a:rPr kumimoji="1" lang="ja-JP" altLang="en-US" sz="2800" b="1" dirty="0" smtClean="0">
                <a:solidFill>
                  <a:srgbClr val="FF0000"/>
                </a:solidFill>
                <a:latin typeface="BIZ UDゴシック" panose="020B0400000000000000" pitchFamily="49" charset="-128"/>
                <a:ea typeface="BIZ UDゴシック" panose="020B0400000000000000" pitchFamily="49" charset="-128"/>
              </a:rPr>
              <a:t>納得できない９１％</a:t>
            </a:r>
            <a:endParaRPr kumimoji="1" lang="ja-JP" altLang="en-US" sz="2800" b="1" dirty="0">
              <a:solidFill>
                <a:srgbClr val="FF0000"/>
              </a:solidFill>
              <a:latin typeface="BIZ UDゴシック" panose="020B0400000000000000" pitchFamily="49" charset="-128"/>
              <a:ea typeface="BIZ UDゴシック" panose="020B0400000000000000" pitchFamily="49" charset="-128"/>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596752"/>
            <a:ext cx="7158210"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3657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476672"/>
            <a:ext cx="8496944" cy="1143000"/>
          </a:xfrm>
        </p:spPr>
        <p:txBody>
          <a:bodyPr>
            <a:noAutofit/>
          </a:bodyPr>
          <a:lstStyle/>
          <a:p>
            <a:pPr algn="l"/>
            <a:r>
              <a:rPr lang="ja-JP" altLang="en-US" sz="4000" b="1" dirty="0" smtClean="0">
                <a:latin typeface="BIZ UDゴシック" panose="020B0400000000000000" pitchFamily="49" charset="-128"/>
                <a:ea typeface="BIZ UDゴシック" panose="020B0400000000000000" pitchFamily="49" charset="-128"/>
              </a:rPr>
              <a:t>新加算について　最上位の加算要件を満たすことができそうですか</a:t>
            </a:r>
            <a:endParaRPr kumimoji="1" lang="ja-JP" altLang="en-US" sz="4000" b="1" dirty="0">
              <a:latin typeface="BIZ UDゴシック" panose="020B0400000000000000" pitchFamily="49" charset="-128"/>
              <a:ea typeface="BIZ UDゴシック" panose="020B0400000000000000" pitchFamily="49" charset="-128"/>
            </a:endParaRPr>
          </a:p>
        </p:txBody>
      </p:sp>
      <p:sp>
        <p:nvSpPr>
          <p:cNvPr id="4" name="テキスト ボックス 3"/>
          <p:cNvSpPr txBox="1"/>
          <p:nvPr/>
        </p:nvSpPr>
        <p:spPr>
          <a:xfrm>
            <a:off x="3275856" y="1917882"/>
            <a:ext cx="2520280" cy="523220"/>
          </a:xfrm>
          <a:prstGeom prst="rect">
            <a:avLst/>
          </a:prstGeom>
          <a:noFill/>
        </p:spPr>
        <p:txBody>
          <a:bodyPr wrap="square" rtlCol="0">
            <a:spAutoFit/>
          </a:bodyPr>
          <a:lstStyle/>
          <a:p>
            <a:r>
              <a:rPr kumimoji="1" lang="ja-JP" altLang="en-US" sz="2800" b="1" dirty="0" smtClean="0">
                <a:solidFill>
                  <a:srgbClr val="FF0000"/>
                </a:solidFill>
                <a:latin typeface="BIZ UDゴシック" panose="020B0400000000000000" pitchFamily="49" charset="-128"/>
                <a:ea typeface="BIZ UDゴシック" panose="020B0400000000000000" pitchFamily="49" charset="-128"/>
              </a:rPr>
              <a:t>難しい４５％</a:t>
            </a:r>
            <a:endParaRPr kumimoji="1" lang="ja-JP" altLang="en-US" sz="2800" b="1" dirty="0">
              <a:solidFill>
                <a:srgbClr val="FF0000"/>
              </a:solidFill>
              <a:latin typeface="BIZ UDゴシック" panose="020B0400000000000000" pitchFamily="49" charset="-128"/>
              <a:ea typeface="BIZ UDゴシック" panose="020B0400000000000000" pitchFamily="49" charset="-128"/>
            </a:endParaRPr>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17976" y="2441102"/>
            <a:ext cx="6036039" cy="427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5148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8229600" cy="1143000"/>
          </a:xfrm>
        </p:spPr>
        <p:txBody>
          <a:bodyPr>
            <a:noAutofit/>
          </a:bodyPr>
          <a:lstStyle/>
          <a:p>
            <a:pPr algn="l"/>
            <a:r>
              <a:rPr lang="ja-JP" altLang="ja-JP" sz="4000" b="1" dirty="0">
                <a:latin typeface="BIZ UDゴシック" panose="020B0400000000000000" pitchFamily="49" charset="-128"/>
                <a:ea typeface="BIZ UDゴシック" panose="020B0400000000000000" pitchFamily="49" charset="-128"/>
              </a:rPr>
              <a:t>報酬改定で経営状況がどう変わると思いますか</a:t>
            </a:r>
            <a:endParaRPr kumimoji="1" lang="ja-JP" altLang="en-US" sz="4000" b="1" dirty="0">
              <a:latin typeface="BIZ UDゴシック" panose="020B0400000000000000" pitchFamily="49" charset="-128"/>
              <a:ea typeface="BIZ UDゴシック" panose="020B0400000000000000" pitchFamily="49" charset="-128"/>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2492896"/>
            <a:ext cx="5935027" cy="3906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p:cNvSpPr txBox="1"/>
          <p:nvPr/>
        </p:nvSpPr>
        <p:spPr>
          <a:xfrm>
            <a:off x="539552" y="1892130"/>
            <a:ext cx="7776864" cy="523220"/>
          </a:xfrm>
          <a:prstGeom prst="rect">
            <a:avLst/>
          </a:prstGeom>
          <a:noFill/>
        </p:spPr>
        <p:txBody>
          <a:bodyPr wrap="square" rtlCol="0">
            <a:spAutoFit/>
          </a:bodyPr>
          <a:lstStyle/>
          <a:p>
            <a:r>
              <a:rPr kumimoji="1" lang="ja-JP" altLang="en-US" sz="2800" b="1" dirty="0" smtClean="0">
                <a:solidFill>
                  <a:srgbClr val="FF0000"/>
                </a:solidFill>
                <a:latin typeface="BIZ UDゴシック" panose="020B0400000000000000" pitchFamily="49" charset="-128"/>
                <a:ea typeface="BIZ UDゴシック" panose="020B0400000000000000" pitchFamily="49" charset="-128"/>
              </a:rPr>
              <a:t>悪化する６０％　事業継続が難しくなる１５％</a:t>
            </a:r>
            <a:endParaRPr kumimoji="1" lang="ja-JP" altLang="en-US" sz="2800" b="1" dirty="0">
              <a:solidFill>
                <a:srgbClr val="FF0000"/>
              </a:solidFill>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101370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29624" r="38402"/>
          <a:stretch/>
        </p:blipFill>
        <p:spPr bwMode="auto">
          <a:xfrm>
            <a:off x="344924" y="3271029"/>
            <a:ext cx="3214583" cy="2053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0"/>
            <a:ext cx="4455453" cy="6308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546431"/>
            <a:ext cx="3096344" cy="200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4427984" y="2518141"/>
            <a:ext cx="1224136" cy="3976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23" name="Picture 3"/>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3559507" y="2636912"/>
            <a:ext cx="1772965" cy="4029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467544" y="1870286"/>
            <a:ext cx="1944216" cy="93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897872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452</Words>
  <Application>Microsoft Office PowerPoint</Application>
  <PresentationFormat>画面に合わせる (4:3)</PresentationFormat>
  <Paragraphs>104</Paragraphs>
  <Slides>22</Slides>
  <Notes>2</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Office テーマ</vt:lpstr>
      <vt:lpstr>意見書採択運動について</vt:lpstr>
      <vt:lpstr>AIに聞いてみた 「地方議会から国へ意見書をあげることの意味とは」</vt:lpstr>
      <vt:lpstr>意見書をあげる３つの方法</vt:lpstr>
      <vt:lpstr>訪問介護報酬の 引き下げ撤回</vt:lpstr>
      <vt:lpstr>PowerPoint プレゼンテーション</vt:lpstr>
      <vt:lpstr>基本報酬の引き下げについて　　どう感じますか</vt:lpstr>
      <vt:lpstr>新加算について　最上位の加算要件を満たすことができそうですか</vt:lpstr>
      <vt:lpstr>報酬改定で経営状況がどう変わると思いますか</vt:lpstr>
      <vt:lpstr>PowerPoint プレゼンテーション</vt:lpstr>
      <vt:lpstr>議員向け説明会　上伊那地域</vt:lpstr>
      <vt:lpstr>請願提出団体の共同　塩尻市</vt:lpstr>
      <vt:lpstr>塩尻市議会の意見書</vt:lpstr>
      <vt:lpstr>職能団体との共同　県議会</vt:lpstr>
      <vt:lpstr>介護現場の声が地方議会を動かした</vt:lpstr>
      <vt:lpstr>国保の国庫負担増</vt:lpstr>
      <vt:lpstr>国保加入者が意見陳述　長野市</vt:lpstr>
      <vt:lpstr>地域の実態を資料に　諏訪地域</vt:lpstr>
      <vt:lpstr>県社保協としていっせい陳情</vt:lpstr>
      <vt:lpstr>国保の意見書採択運動　教訓</vt:lpstr>
      <vt:lpstr>参考　下諏訪町議会の討論（賛成）</vt:lpstr>
      <vt:lpstr>参考　下諏訪町議会の討論（反対）</vt:lpstr>
      <vt:lpstr>最後に　経験交流から作戦を立てる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user</cp:lastModifiedBy>
  <cp:revision>26</cp:revision>
  <dcterms:created xsi:type="dcterms:W3CDTF">2025-04-16T06:41:19Z</dcterms:created>
  <dcterms:modified xsi:type="dcterms:W3CDTF">2025-05-09T00:13:56Z</dcterms:modified>
</cp:coreProperties>
</file>