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1103" r:id="rId3"/>
    <p:sldId id="1319" r:id="rId4"/>
    <p:sldId id="1358" r:id="rId5"/>
    <p:sldId id="1285" r:id="rId6"/>
    <p:sldId id="1320" r:id="rId7"/>
    <p:sldId id="4041" r:id="rId8"/>
    <p:sldId id="4042" r:id="rId9"/>
    <p:sldId id="3774" r:id="rId10"/>
    <p:sldId id="4169" r:id="rId11"/>
    <p:sldId id="1366" r:id="rId12"/>
    <p:sldId id="4040" r:id="rId13"/>
    <p:sldId id="4178" r:id="rId14"/>
    <p:sldId id="1359" r:id="rId15"/>
    <p:sldId id="4240" r:id="rId16"/>
    <p:sldId id="4248" r:id="rId17"/>
    <p:sldId id="4247" r:id="rId18"/>
    <p:sldId id="4135" r:id="rId19"/>
    <p:sldId id="4251" r:id="rId20"/>
    <p:sldId id="4281" r:id="rId21"/>
    <p:sldId id="4282" r:id="rId22"/>
    <p:sldId id="1362" r:id="rId23"/>
    <p:sldId id="1364" r:id="rId24"/>
    <p:sldId id="4345" r:id="rId25"/>
    <p:sldId id="4290" r:id="rId26"/>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3" d="100"/>
          <a:sy n="63" d="100"/>
        </p:scale>
        <p:origin x="12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r>
              <a:rPr lang="ja-JP" altLang="en-US" sz="2400" dirty="0">
                <a:latin typeface="ＭＳ ゴシック" panose="020B0609070205080204" pitchFamily="49" charset="-128"/>
                <a:ea typeface="ＭＳ ゴシック" panose="020B0609070205080204" pitchFamily="49" charset="-128"/>
              </a:rPr>
              <a:t>身体介護中心型の介護報酬の推移　（単位）</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0.10187578983182657"/>
          <c:y val="0.19537031133660765"/>
          <c:w val="0.88454396325459317"/>
          <c:h val="0.6065354330708661"/>
        </c:manualLayout>
      </c:layout>
      <c:lineChart>
        <c:grouping val="standard"/>
        <c:varyColors val="0"/>
        <c:ser>
          <c:idx val="0"/>
          <c:order val="0"/>
          <c:tx>
            <c:strRef>
              <c:f>'Sheet1 (3)'!$C$3</c:f>
              <c:strCache>
                <c:ptCount val="1"/>
                <c:pt idx="0">
                  <c:v>30分～１時間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 (3)'!$D$2:$K$2</c:f>
              <c:strCache>
                <c:ptCount val="8"/>
                <c:pt idx="0">
                  <c:v>2000年</c:v>
                </c:pt>
                <c:pt idx="1">
                  <c:v>2003年 </c:v>
                </c:pt>
                <c:pt idx="2">
                  <c:v>2006年</c:v>
                </c:pt>
                <c:pt idx="3">
                  <c:v>2009年</c:v>
                </c:pt>
                <c:pt idx="4">
                  <c:v>2012年</c:v>
                </c:pt>
                <c:pt idx="5">
                  <c:v>2015年</c:v>
                </c:pt>
                <c:pt idx="6">
                  <c:v>2018年</c:v>
                </c:pt>
                <c:pt idx="7">
                  <c:v>2021年</c:v>
                </c:pt>
              </c:strCache>
            </c:strRef>
          </c:cat>
          <c:val>
            <c:numRef>
              <c:f>'Sheet1 (3)'!$D$3:$K$3</c:f>
              <c:numCache>
                <c:formatCode>0_ </c:formatCode>
                <c:ptCount val="8"/>
                <c:pt idx="0">
                  <c:v>402</c:v>
                </c:pt>
                <c:pt idx="1">
                  <c:v>402</c:v>
                </c:pt>
                <c:pt idx="2">
                  <c:v>402</c:v>
                </c:pt>
                <c:pt idx="3">
                  <c:v>402</c:v>
                </c:pt>
                <c:pt idx="4">
                  <c:v>402</c:v>
                </c:pt>
                <c:pt idx="5">
                  <c:v>388</c:v>
                </c:pt>
                <c:pt idx="6">
                  <c:v>394</c:v>
                </c:pt>
                <c:pt idx="7">
                  <c:v>396</c:v>
                </c:pt>
              </c:numCache>
            </c:numRef>
          </c:val>
          <c:smooth val="0"/>
          <c:extLst>
            <c:ext xmlns:c16="http://schemas.microsoft.com/office/drawing/2014/chart" uri="{C3380CC4-5D6E-409C-BE32-E72D297353CC}">
              <c16:uniqueId val="{00000000-C965-4DD3-B529-17D7DF3E2EFF}"/>
            </c:ext>
          </c:extLst>
        </c:ser>
        <c:ser>
          <c:idx val="1"/>
          <c:order val="1"/>
          <c:tx>
            <c:strRef>
              <c:f>'Sheet1 (3)'!$C$4</c:f>
              <c:strCache>
                <c:ptCount val="1"/>
                <c:pt idx="0">
                  <c:v>１時間以上</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 (3)'!$D$2:$K$2</c:f>
              <c:strCache>
                <c:ptCount val="8"/>
                <c:pt idx="0">
                  <c:v>2000年</c:v>
                </c:pt>
                <c:pt idx="1">
                  <c:v>2003年 </c:v>
                </c:pt>
                <c:pt idx="2">
                  <c:v>2006年</c:v>
                </c:pt>
                <c:pt idx="3">
                  <c:v>2009年</c:v>
                </c:pt>
                <c:pt idx="4">
                  <c:v>2012年</c:v>
                </c:pt>
                <c:pt idx="5">
                  <c:v>2015年</c:v>
                </c:pt>
                <c:pt idx="6">
                  <c:v>2018年</c:v>
                </c:pt>
                <c:pt idx="7">
                  <c:v>2021年</c:v>
                </c:pt>
              </c:strCache>
            </c:strRef>
          </c:cat>
          <c:val>
            <c:numRef>
              <c:f>'Sheet1 (3)'!$D$4:$K$4</c:f>
              <c:numCache>
                <c:formatCode>0_ </c:formatCode>
                <c:ptCount val="8"/>
                <c:pt idx="0">
                  <c:v>584</c:v>
                </c:pt>
                <c:pt idx="1">
                  <c:v>584</c:v>
                </c:pt>
                <c:pt idx="2">
                  <c:v>584</c:v>
                </c:pt>
                <c:pt idx="3">
                  <c:v>584</c:v>
                </c:pt>
                <c:pt idx="4">
                  <c:v>584</c:v>
                </c:pt>
                <c:pt idx="5">
                  <c:v>564</c:v>
                </c:pt>
                <c:pt idx="6">
                  <c:v>575</c:v>
                </c:pt>
                <c:pt idx="7">
                  <c:v>579</c:v>
                </c:pt>
              </c:numCache>
            </c:numRef>
          </c:val>
          <c:smooth val="0"/>
          <c:extLst>
            <c:ext xmlns:c16="http://schemas.microsoft.com/office/drawing/2014/chart" uri="{C3380CC4-5D6E-409C-BE32-E72D297353CC}">
              <c16:uniqueId val="{00000001-C965-4DD3-B529-17D7DF3E2EFF}"/>
            </c:ext>
          </c:extLst>
        </c:ser>
        <c:ser>
          <c:idx val="2"/>
          <c:order val="2"/>
          <c:tx>
            <c:strRef>
              <c:f>'Sheet1 (3)'!$C$5</c:f>
              <c:strCache>
                <c:ptCount val="1"/>
                <c:pt idx="0">
                  <c:v>30分増すごと</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 (3)'!$D$2:$K$2</c:f>
              <c:strCache>
                <c:ptCount val="8"/>
                <c:pt idx="0">
                  <c:v>2000年</c:v>
                </c:pt>
                <c:pt idx="1">
                  <c:v>2003年 </c:v>
                </c:pt>
                <c:pt idx="2">
                  <c:v>2006年</c:v>
                </c:pt>
                <c:pt idx="3">
                  <c:v>2009年</c:v>
                </c:pt>
                <c:pt idx="4">
                  <c:v>2012年</c:v>
                </c:pt>
                <c:pt idx="5">
                  <c:v>2015年</c:v>
                </c:pt>
                <c:pt idx="6">
                  <c:v>2018年</c:v>
                </c:pt>
                <c:pt idx="7">
                  <c:v>2021年</c:v>
                </c:pt>
              </c:strCache>
            </c:strRef>
          </c:cat>
          <c:val>
            <c:numRef>
              <c:f>'Sheet1 (3)'!$D$5:$K$5</c:f>
              <c:numCache>
                <c:formatCode>0_ </c:formatCode>
                <c:ptCount val="8"/>
                <c:pt idx="0">
                  <c:v>219</c:v>
                </c:pt>
                <c:pt idx="1">
                  <c:v>83</c:v>
                </c:pt>
                <c:pt idx="2">
                  <c:v>83</c:v>
                </c:pt>
                <c:pt idx="3">
                  <c:v>83</c:v>
                </c:pt>
                <c:pt idx="4">
                  <c:v>83</c:v>
                </c:pt>
                <c:pt idx="5">
                  <c:v>80</c:v>
                </c:pt>
                <c:pt idx="6">
                  <c:v>83</c:v>
                </c:pt>
                <c:pt idx="7">
                  <c:v>84</c:v>
                </c:pt>
              </c:numCache>
            </c:numRef>
          </c:val>
          <c:smooth val="0"/>
          <c:extLst>
            <c:ext xmlns:c16="http://schemas.microsoft.com/office/drawing/2014/chart" uri="{C3380CC4-5D6E-409C-BE32-E72D297353CC}">
              <c16:uniqueId val="{00000002-C965-4DD3-B529-17D7DF3E2EFF}"/>
            </c:ext>
          </c:extLst>
        </c:ser>
        <c:dLbls>
          <c:showLegendKey val="0"/>
          <c:showVal val="0"/>
          <c:showCatName val="0"/>
          <c:showSerName val="0"/>
          <c:showPercent val="0"/>
          <c:showBubbleSize val="0"/>
        </c:dLbls>
        <c:marker val="1"/>
        <c:smooth val="0"/>
        <c:axId val="1635255936"/>
        <c:axId val="1635261344"/>
      </c:lineChart>
      <c:catAx>
        <c:axId val="163525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635261344"/>
        <c:crosses val="autoZero"/>
        <c:auto val="1"/>
        <c:lblAlgn val="ctr"/>
        <c:lblOffset val="100"/>
        <c:noMultiLvlLbl val="0"/>
      </c:catAx>
      <c:valAx>
        <c:axId val="163526134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crossAx val="16352559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Entry>
      <c:layout>
        <c:manualLayout>
          <c:xMode val="edge"/>
          <c:yMode val="edge"/>
          <c:x val="0.10308641975308641"/>
          <c:y val="0.93653771082976256"/>
          <c:w val="0.76296296296296295"/>
          <c:h val="6.109472458139780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dirty="0"/>
              <a:t>全国加重平均の最低賃金額　</a:t>
            </a:r>
            <a:r>
              <a:rPr lang="zh-TW" altLang="en-US" sz="2000" dirty="0">
                <a:solidFill>
                  <a:schemeClr val="tx1"/>
                </a:solidFill>
              </a:rPr>
              <a:t>時間額 （円）</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904759155413479"/>
          <c:y val="0.10005949825467809"/>
          <c:w val="0.88330299371865117"/>
          <c:h val="0.79920711033969227"/>
        </c:manualLayout>
      </c:layout>
      <c:lineChart>
        <c:grouping val="standard"/>
        <c:varyColors val="0"/>
        <c:ser>
          <c:idx val="0"/>
          <c:order val="0"/>
          <c:tx>
            <c:strRef>
              <c:f>'最低賃金 (2)'!$B$2:$B$3</c:f>
              <c:strCache>
                <c:ptCount val="2"/>
                <c:pt idx="0">
                  <c:v>時間額</c:v>
                </c:pt>
                <c:pt idx="1">
                  <c:v>（円）</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'最低賃金 (2)'!$A$4:$A$23</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'最低賃金 (2)'!$B$4:$B$23</c:f>
              <c:numCache>
                <c:formatCode>#,##0_);[Red]\(#,##0\)</c:formatCode>
                <c:ptCount val="20"/>
                <c:pt idx="0">
                  <c:v>663</c:v>
                </c:pt>
                <c:pt idx="1">
                  <c:v>664</c:v>
                </c:pt>
                <c:pt idx="2">
                  <c:v>665</c:v>
                </c:pt>
                <c:pt idx="3">
                  <c:v>668</c:v>
                </c:pt>
                <c:pt idx="4">
                  <c:v>673</c:v>
                </c:pt>
                <c:pt idx="5">
                  <c:v>687</c:v>
                </c:pt>
                <c:pt idx="6">
                  <c:v>703</c:v>
                </c:pt>
                <c:pt idx="7">
                  <c:v>713</c:v>
                </c:pt>
                <c:pt idx="8">
                  <c:v>730</c:v>
                </c:pt>
                <c:pt idx="9">
                  <c:v>737</c:v>
                </c:pt>
                <c:pt idx="10">
                  <c:v>749</c:v>
                </c:pt>
                <c:pt idx="11">
                  <c:v>764</c:v>
                </c:pt>
                <c:pt idx="12">
                  <c:v>780</c:v>
                </c:pt>
                <c:pt idx="13">
                  <c:v>798</c:v>
                </c:pt>
                <c:pt idx="14">
                  <c:v>823</c:v>
                </c:pt>
                <c:pt idx="15">
                  <c:v>848</c:v>
                </c:pt>
                <c:pt idx="16">
                  <c:v>874</c:v>
                </c:pt>
                <c:pt idx="17">
                  <c:v>901</c:v>
                </c:pt>
                <c:pt idx="18">
                  <c:v>902</c:v>
                </c:pt>
                <c:pt idx="19">
                  <c:v>930</c:v>
                </c:pt>
              </c:numCache>
            </c:numRef>
          </c:val>
          <c:smooth val="0"/>
          <c:extLst>
            <c:ext xmlns:c16="http://schemas.microsoft.com/office/drawing/2014/chart" uri="{C3380CC4-5D6E-409C-BE32-E72D297353CC}">
              <c16:uniqueId val="{00000000-5636-44D0-98C3-BA1D861964AC}"/>
            </c:ext>
          </c:extLst>
        </c:ser>
        <c:dLbls>
          <c:showLegendKey val="0"/>
          <c:showVal val="0"/>
          <c:showCatName val="0"/>
          <c:showSerName val="0"/>
          <c:showPercent val="0"/>
          <c:showBubbleSize val="0"/>
        </c:dLbls>
        <c:marker val="1"/>
        <c:smooth val="0"/>
        <c:axId val="1766662112"/>
        <c:axId val="1766659200"/>
      </c:lineChart>
      <c:catAx>
        <c:axId val="176666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766659200"/>
        <c:crosses val="autoZero"/>
        <c:auto val="1"/>
        <c:lblAlgn val="ctr"/>
        <c:lblOffset val="100"/>
        <c:noMultiLvlLbl val="0"/>
      </c:catAx>
      <c:valAx>
        <c:axId val="1766659200"/>
        <c:scaling>
          <c:orientation val="minMax"/>
          <c:min val="6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176666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87B0C3A-9C9B-45B5-9CA0-EF8A5B094179}"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E152344-970C-419E-8FD7-3FBEFD2B3A37}" type="slidenum">
              <a:rPr kumimoji="1" lang="ja-JP" altLang="en-US" smtClean="0"/>
              <a:t>‹#›</a:t>
            </a:fld>
            <a:endParaRPr kumimoji="1" lang="ja-JP" altLang="en-US"/>
          </a:p>
        </p:txBody>
      </p:sp>
    </p:spTree>
    <p:extLst>
      <p:ext uri="{BB962C8B-B14F-4D97-AF65-F5344CB8AC3E}">
        <p14:creationId xmlns:p14="http://schemas.microsoft.com/office/powerpoint/2010/main" val="39698763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727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B62405-D96A-40B6-B929-000517C98D4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EC23D-09A2-4CB2-B05E-6B9724E8F4A2}"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a:t>
            </a:fld>
            <a:endParaRPr kumimoji="1" lang="ja-JP" altLang="en-US" dirty="0"/>
          </a:p>
        </p:txBody>
      </p:sp>
    </p:spTree>
    <p:extLst>
      <p:ext uri="{BB962C8B-B14F-4D97-AF65-F5344CB8AC3E}">
        <p14:creationId xmlns:p14="http://schemas.microsoft.com/office/powerpoint/2010/main" val="202126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6C1ECA-9D91-45A1-B610-859F0165ABA5}" type="slidenum">
              <a:rPr kumimoji="0" lang="en-US" altLang="ja-JP"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9845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7D7FC10-EE5B-4102-98E5-797BF96AEE3C}" type="slidenum">
              <a:rPr lang="en-US" altLang="ja-JP" smtClean="0"/>
              <a:pPr>
                <a:defRPr/>
              </a:pPr>
              <a:t>22</a:t>
            </a:fld>
            <a:endParaRPr lang="en-US" altLang="ja-JP" dirty="0"/>
          </a:p>
        </p:txBody>
      </p:sp>
    </p:spTree>
    <p:extLst>
      <p:ext uri="{BB962C8B-B14F-4D97-AF65-F5344CB8AC3E}">
        <p14:creationId xmlns:p14="http://schemas.microsoft.com/office/powerpoint/2010/main" val="66102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322212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282380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71851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17446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3807253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410290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3736813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52892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54359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4026174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68514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318043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725808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340799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2024/2/19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357118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349737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255340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28813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311234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258867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50061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8CE08AF-AFD6-4F8C-A933-13B8BBC74D68}" type="datetimeFigureOut">
              <a:rPr kumimoji="1" lang="ja-JP" altLang="en-US" smtClean="0"/>
              <a:t>2024/2/19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354590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E08AF-AFD6-4F8C-A933-13B8BBC74D68}" type="datetimeFigureOut">
              <a:rPr kumimoji="1" lang="ja-JP" altLang="en-US" smtClean="0"/>
              <a:t>2024/2/19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BD42F-29E2-40BD-B11B-8421C5B0D3B1}" type="slidenum">
              <a:rPr kumimoji="1" lang="ja-JP" altLang="en-US" smtClean="0"/>
              <a:t>‹#›</a:t>
            </a:fld>
            <a:endParaRPr kumimoji="1" lang="ja-JP" altLang="en-US"/>
          </a:p>
        </p:txBody>
      </p:sp>
    </p:spTree>
    <p:extLst>
      <p:ext uri="{BB962C8B-B14F-4D97-AF65-F5344CB8AC3E}">
        <p14:creationId xmlns:p14="http://schemas.microsoft.com/office/powerpoint/2010/main" val="383476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A448E-34A5-47E9-90C6-7663F562CA7E}" type="datetimeFigureOut">
              <a:rPr kumimoji="1" lang="ja-JP" altLang="en-US" smtClean="0"/>
              <a:pPr/>
              <a:t>2024/2/19</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347632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23F1D1-E5B9-498F-AF19-8D91DD6AB38E}" type="slidenum">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123" name="タイトル 1"/>
          <p:cNvSpPr>
            <a:spLocks noGrp="1"/>
          </p:cNvSpPr>
          <p:nvPr>
            <p:ph type="ctrTitle"/>
          </p:nvPr>
        </p:nvSpPr>
        <p:spPr>
          <a:xfrm>
            <a:off x="0" y="980728"/>
            <a:ext cx="8964488" cy="4500563"/>
          </a:xfrm>
        </p:spPr>
        <p:txBody>
          <a:bodyPr>
            <a:normAutofit/>
          </a:bodyPr>
          <a:lstStyle/>
          <a:p>
            <a:r>
              <a:rPr lang="ja-JP" altLang="en-US" sz="8000" dirty="0">
                <a:solidFill>
                  <a:srgbClr val="FF0000"/>
                </a:solidFill>
              </a:rPr>
              <a:t>２０２４年介護報酬改定の</a:t>
            </a:r>
            <a:br>
              <a:rPr lang="en-US" altLang="ja-JP" sz="8000" dirty="0">
                <a:solidFill>
                  <a:srgbClr val="FF0000"/>
                </a:solidFill>
              </a:rPr>
            </a:br>
            <a:r>
              <a:rPr lang="ja-JP" altLang="en-US" sz="8000" dirty="0">
                <a:solidFill>
                  <a:srgbClr val="FF0000"/>
                </a:solidFill>
              </a:rPr>
              <a:t>問題点と狙い</a:t>
            </a:r>
            <a:br>
              <a:rPr lang="en-US" altLang="ja-JP" sz="4000" dirty="0">
                <a:solidFill>
                  <a:srgbClr val="FF0000"/>
                </a:solidFill>
              </a:rPr>
            </a:br>
            <a:r>
              <a:rPr lang="ja-JP" altLang="en-US" sz="4000" dirty="0">
                <a:solidFill>
                  <a:srgbClr val="FF0000"/>
                </a:solidFill>
              </a:rPr>
              <a:t>（概要及び在宅サービス編）</a:t>
            </a:r>
            <a:endParaRPr lang="ja-JP" altLang="en-US" sz="8000" dirty="0">
              <a:solidFill>
                <a:srgbClr val="FF0000"/>
              </a:solidFill>
            </a:endParaRPr>
          </a:p>
        </p:txBody>
      </p:sp>
      <p:sp>
        <p:nvSpPr>
          <p:cNvPr id="5124" name="サブタイトル 2"/>
          <p:cNvSpPr>
            <a:spLocks noGrp="1"/>
          </p:cNvSpPr>
          <p:nvPr>
            <p:ph type="subTitle" idx="1"/>
          </p:nvPr>
        </p:nvSpPr>
        <p:spPr>
          <a:xfrm>
            <a:off x="965200" y="5877272"/>
            <a:ext cx="7351215" cy="720081"/>
          </a:xfrm>
        </p:spPr>
        <p:txBody>
          <a:bodyPr>
            <a:normAutofit fontScale="70000" lnSpcReduction="20000"/>
          </a:bodyPr>
          <a:lstStyle/>
          <a:p>
            <a:pPr eaLnBrk="1" hangingPunct="1"/>
            <a:r>
              <a:rPr lang="ja-JP" altLang="en-US" dirty="0">
                <a:solidFill>
                  <a:schemeClr val="tx1"/>
                </a:solidFill>
              </a:rPr>
              <a:t>大阪社保協　介護保険対策委員長</a:t>
            </a:r>
            <a:endParaRPr lang="en-US" altLang="ja-JP" dirty="0">
              <a:solidFill>
                <a:schemeClr val="tx1"/>
              </a:solidFill>
            </a:endParaRPr>
          </a:p>
          <a:p>
            <a:pPr eaLnBrk="1" hangingPunct="1"/>
            <a:r>
              <a:rPr lang="ja-JP" altLang="en-US" dirty="0">
                <a:solidFill>
                  <a:schemeClr val="tx1"/>
                </a:solidFill>
              </a:rPr>
              <a:t>　日下部雅喜</a:t>
            </a:r>
          </a:p>
        </p:txBody>
      </p:sp>
      <p:sp>
        <p:nvSpPr>
          <p:cNvPr id="5125" name="テキスト ボックス 3"/>
          <p:cNvSpPr txBox="1">
            <a:spLocks noChangeArrowheads="1"/>
          </p:cNvSpPr>
          <p:nvPr/>
        </p:nvSpPr>
        <p:spPr bwMode="auto">
          <a:xfrm>
            <a:off x="0" y="476672"/>
            <a:ext cx="8820472"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endParaRPr kumimoji="1" lang="en-US" altLang="ja-JP" sz="1200" b="1" i="0" u="sng"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sp>
        <p:nvSpPr>
          <p:cNvPr id="6" name="正方形/長方形 5"/>
          <p:cNvSpPr/>
          <p:nvPr/>
        </p:nvSpPr>
        <p:spPr>
          <a:xfrm>
            <a:off x="35496" y="188640"/>
            <a:ext cx="9145016" cy="400110"/>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prstClr val="black"/>
                </a:solidFill>
                <a:latin typeface="Calibri"/>
                <a:ea typeface="ＭＳ Ｐゴシック" panose="020B0600070205080204" pitchFamily="50" charset="-128"/>
              </a:rPr>
              <a:t>大阪社保協</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介護報酬改定学習会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2024</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日大阪民医連会議室＋オンライン　　</a:t>
            </a:r>
            <a:endParaRPr kumimoji="1" lang="ja-JP"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20E0F-575C-4AAC-A283-60198A994C41}"/>
              </a:ext>
            </a:extLst>
          </p:cNvPr>
          <p:cNvSpPr>
            <a:spLocks noGrp="1"/>
          </p:cNvSpPr>
          <p:nvPr>
            <p:ph type="title"/>
          </p:nvPr>
        </p:nvSpPr>
        <p:spPr>
          <a:xfrm>
            <a:off x="628650" y="365127"/>
            <a:ext cx="7886700" cy="739774"/>
          </a:xfrm>
        </p:spPr>
        <p:txBody>
          <a:bodyPr>
            <a:noAutofit/>
          </a:bodyPr>
          <a:lstStyle/>
          <a:p>
            <a:r>
              <a:rPr kumimoji="1" lang="ja-JP" altLang="en-US" sz="2800" dirty="0">
                <a:latin typeface="ＭＳ ゴシック" panose="020B0609070205080204" pitchFamily="49" charset="-128"/>
                <a:ea typeface="ＭＳ ゴシック" panose="020B0609070205080204" pitchFamily="49" charset="-128"/>
              </a:rPr>
              <a:t>介護事業者の倒産は 過去</a:t>
            </a:r>
            <a:r>
              <a:rPr kumimoji="1" lang="en-US" altLang="ja-JP" sz="2800" dirty="0">
                <a:latin typeface="ＭＳ ゴシック" panose="020B0609070205080204" pitchFamily="49" charset="-128"/>
                <a:ea typeface="ＭＳ ゴシック" panose="020B0609070205080204" pitchFamily="49" charset="-128"/>
              </a:rPr>
              <a:t>2</a:t>
            </a:r>
            <a:r>
              <a:rPr kumimoji="1" lang="ja-JP" altLang="en-US" sz="2800" dirty="0">
                <a:latin typeface="ＭＳ ゴシック" panose="020B0609070205080204" pitchFamily="49" charset="-128"/>
                <a:ea typeface="ＭＳ ゴシック" panose="020B0609070205080204" pitchFamily="49" charset="-128"/>
              </a:rPr>
              <a:t>番目、休廃業 ・ 解散は 過去最多の </a:t>
            </a:r>
            <a:r>
              <a:rPr kumimoji="1" lang="en-US" altLang="ja-JP" sz="2800" dirty="0">
                <a:latin typeface="ＭＳ ゴシック" panose="020B0609070205080204" pitchFamily="49" charset="-128"/>
                <a:ea typeface="ＭＳ ゴシック" panose="020B0609070205080204" pitchFamily="49" charset="-128"/>
              </a:rPr>
              <a:t>510</a:t>
            </a:r>
            <a:r>
              <a:rPr kumimoji="1" lang="ja-JP" altLang="en-US" sz="2800" dirty="0">
                <a:latin typeface="ＭＳ ゴシック" panose="020B0609070205080204" pitchFamily="49" charset="-128"/>
                <a:ea typeface="ＭＳ ゴシック" panose="020B0609070205080204" pitchFamily="49" charset="-128"/>
              </a:rPr>
              <a:t>件　人手不足、物価高で「訪問介護」の倒産は最多更新</a:t>
            </a:r>
          </a:p>
        </p:txBody>
      </p:sp>
      <p:pic>
        <p:nvPicPr>
          <p:cNvPr id="1026" name="Picture 2" descr="「老人福祉・介護事業」の倒産件数（1-12月）">
            <a:extLst>
              <a:ext uri="{FF2B5EF4-FFF2-40B4-BE49-F238E27FC236}">
                <a16:creationId xmlns:a16="http://schemas.microsoft.com/office/drawing/2014/main" id="{9266FB61-A755-6036-4F05-D69190BD8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 y="2871589"/>
            <a:ext cx="8220075" cy="40100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FB9B4B8-3835-8DB7-5195-BF7396D92958}"/>
              </a:ext>
            </a:extLst>
          </p:cNvPr>
          <p:cNvSpPr txBox="1"/>
          <p:nvPr/>
        </p:nvSpPr>
        <p:spPr>
          <a:xfrm>
            <a:off x="191769" y="1679139"/>
            <a:ext cx="8490268" cy="1508105"/>
          </a:xfrm>
          <a:prstGeom prst="rect">
            <a:avLst/>
          </a:prstGeom>
          <a:noFill/>
        </p:spPr>
        <p:txBody>
          <a:bodyPr wrap="square">
            <a:spAutoFit/>
          </a:bodyPr>
          <a:lstStyle/>
          <a:p>
            <a:r>
              <a:rPr lang="ja-JP" altLang="en-US" dirty="0"/>
              <a:t>介護事業者は、人手不足や競合、物価高などが重なり、淘汰の嵐に晒されている。</a:t>
            </a:r>
            <a:r>
              <a:rPr lang="en-US" altLang="ja-JP" dirty="0"/>
              <a:t>2023</a:t>
            </a:r>
            <a:r>
              <a:rPr lang="ja-JP" altLang="en-US" dirty="0"/>
              <a:t>年の「老人福祉・介護事業」の倒産は</a:t>
            </a:r>
            <a:r>
              <a:rPr lang="en-US" altLang="ja-JP" dirty="0"/>
              <a:t>122</a:t>
            </a:r>
            <a:r>
              <a:rPr lang="ja-JP" altLang="en-US" dirty="0"/>
              <a:t>件で過去</a:t>
            </a:r>
            <a:r>
              <a:rPr lang="en-US" altLang="ja-JP" dirty="0"/>
              <a:t>2</a:t>
            </a:r>
            <a:r>
              <a:rPr lang="ja-JP" altLang="en-US" dirty="0"/>
              <a:t>番目を記録した。このうち、</a:t>
            </a:r>
            <a:r>
              <a:rPr lang="ja-JP" altLang="en-US" sz="2000" dirty="0">
                <a:solidFill>
                  <a:srgbClr val="FF0000"/>
                </a:solidFill>
              </a:rPr>
              <a:t>「訪問介護事業者」の倒産は過去最多を大幅に上回る</a:t>
            </a:r>
            <a:r>
              <a:rPr lang="en-US" altLang="ja-JP" sz="2000" dirty="0">
                <a:solidFill>
                  <a:srgbClr val="FF0000"/>
                </a:solidFill>
              </a:rPr>
              <a:t>67</a:t>
            </a:r>
            <a:r>
              <a:rPr lang="ja-JP" altLang="en-US" sz="2000" dirty="0">
                <a:solidFill>
                  <a:srgbClr val="FF0000"/>
                </a:solidFill>
              </a:rPr>
              <a:t>件に達した。</a:t>
            </a:r>
            <a:r>
              <a:rPr lang="ja-JP" altLang="en-US" dirty="0"/>
              <a:t>また、倒産以外でも事業を停止した介護事業者の休廃業・解散が</a:t>
            </a:r>
            <a:r>
              <a:rPr lang="en-US" altLang="ja-JP" dirty="0"/>
              <a:t>510</a:t>
            </a:r>
            <a:r>
              <a:rPr lang="ja-JP" altLang="en-US" dirty="0"/>
              <a:t>件と過去最多を記録、介護事業者の苦境が広がっている。</a:t>
            </a:r>
          </a:p>
        </p:txBody>
      </p:sp>
    </p:spTree>
    <p:extLst>
      <p:ext uri="{BB962C8B-B14F-4D97-AF65-F5344CB8AC3E}">
        <p14:creationId xmlns:p14="http://schemas.microsoft.com/office/powerpoint/2010/main" val="404384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11336-A971-9658-343E-36879F11EC4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AA6E8B0-64C7-DC58-7919-F32A9D7EED38}"/>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26D6B534-6AD3-01EB-2E88-F71E93D7894C}"/>
              </a:ext>
            </a:extLst>
          </p:cNvPr>
          <p:cNvPicPr>
            <a:picLocks noChangeAspect="1"/>
          </p:cNvPicPr>
          <p:nvPr/>
        </p:nvPicPr>
        <p:blipFill>
          <a:blip r:embed="rId2"/>
          <a:stretch>
            <a:fillRect/>
          </a:stretch>
        </p:blipFill>
        <p:spPr>
          <a:xfrm>
            <a:off x="121920" y="236665"/>
            <a:ext cx="9144000" cy="6384669"/>
          </a:xfrm>
          <a:prstGeom prst="rect">
            <a:avLst/>
          </a:prstGeom>
        </p:spPr>
      </p:pic>
      <p:sp>
        <p:nvSpPr>
          <p:cNvPr id="6" name="四角形: 角を丸くする 5">
            <a:extLst>
              <a:ext uri="{FF2B5EF4-FFF2-40B4-BE49-F238E27FC236}">
                <a16:creationId xmlns:a16="http://schemas.microsoft.com/office/drawing/2014/main" id="{5A074505-BC13-D0F3-B773-A51BECAF2180}"/>
              </a:ext>
            </a:extLst>
          </p:cNvPr>
          <p:cNvSpPr/>
          <p:nvPr/>
        </p:nvSpPr>
        <p:spPr>
          <a:xfrm>
            <a:off x="2687541" y="1690690"/>
            <a:ext cx="1817785" cy="3938834"/>
          </a:xfrm>
          <a:prstGeom prst="roundRect">
            <a:avLst/>
          </a:prstGeom>
          <a:noFill/>
          <a:ln w="571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65FA1A77-E88E-8E28-9621-8DD60C4F2945}"/>
              </a:ext>
            </a:extLst>
          </p:cNvPr>
          <p:cNvSpPr txBox="1"/>
          <p:nvPr/>
        </p:nvSpPr>
        <p:spPr>
          <a:xfrm>
            <a:off x="2988421" y="-2996"/>
            <a:ext cx="6201520" cy="307777"/>
          </a:xfrm>
          <a:prstGeom prst="rect">
            <a:avLst/>
          </a:prstGeom>
          <a:solidFill>
            <a:schemeClr val="accent3">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社会保障審議会介護給付費分科会（第</a:t>
            </a:r>
            <a:r>
              <a:rPr kumimoji="1" lang="en-US" altLang="zh-TW"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223</a:t>
            </a:r>
            <a:r>
              <a:rPr kumimoji="1" lang="zh-TW"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 資料１令和５年９月８日</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テキスト ボックス 6">
            <a:extLst>
              <a:ext uri="{FF2B5EF4-FFF2-40B4-BE49-F238E27FC236}">
                <a16:creationId xmlns:a16="http://schemas.microsoft.com/office/drawing/2014/main" id="{FAAAC72A-5442-96B5-311A-64BD4E0564B0}"/>
              </a:ext>
            </a:extLst>
          </p:cNvPr>
          <p:cNvSpPr txBox="1"/>
          <p:nvPr/>
        </p:nvSpPr>
        <p:spPr>
          <a:xfrm>
            <a:off x="85726" y="5515243"/>
            <a:ext cx="8839200" cy="1323439"/>
          </a:xfrm>
          <a:prstGeom prst="rect">
            <a:avLst/>
          </a:prstGeom>
          <a:solidFill>
            <a:schemeClr val="accent1">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２０２５年～２０４０年　</a:t>
            </a:r>
            <a:endParaRPr kumimoji="0" lang="en-US" altLang="ja-JP" sz="4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ヘルパーはどれだけ残っているのか？</a:t>
            </a:r>
          </a:p>
        </p:txBody>
      </p:sp>
    </p:spTree>
    <p:extLst>
      <p:ext uri="{BB962C8B-B14F-4D97-AF65-F5344CB8AC3E}">
        <p14:creationId xmlns:p14="http://schemas.microsoft.com/office/powerpoint/2010/main" val="55592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CEE51F-A16C-9D56-A313-51072AD566ED}"/>
              </a:ext>
            </a:extLst>
          </p:cNvPr>
          <p:cNvSpPr>
            <a:spLocks noGrp="1"/>
          </p:cNvSpPr>
          <p:nvPr>
            <p:ph type="title"/>
          </p:nvPr>
        </p:nvSpPr>
        <p:spPr>
          <a:xfrm>
            <a:off x="628650" y="365127"/>
            <a:ext cx="7886700" cy="1047650"/>
          </a:xfrm>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BE8C930B-995F-E793-0E5C-57F1390C57CD}"/>
              </a:ext>
            </a:extLst>
          </p:cNvPr>
          <p:cNvSpPr>
            <a:spLocks noGrp="1"/>
          </p:cNvSpPr>
          <p:nvPr>
            <p:ph idx="1"/>
          </p:nvPr>
        </p:nvSpPr>
        <p:spPr>
          <a:xfrm>
            <a:off x="467544" y="1628800"/>
            <a:ext cx="8047806" cy="4548163"/>
          </a:xfrm>
        </p:spPr>
        <p:txBody>
          <a:bodyPr/>
          <a:lstStyle/>
          <a:p>
            <a:pPr marL="0" indent="0">
              <a:buNone/>
            </a:pPr>
            <a:endParaRPr kumimoji="1" lang="ja-JP" altLang="en-US"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AE16E6DC-7D76-4CD3-FB39-A47F42969070}"/>
              </a:ext>
            </a:extLst>
          </p:cNvPr>
          <p:cNvPicPr>
            <a:picLocks noChangeAspect="1"/>
          </p:cNvPicPr>
          <p:nvPr/>
        </p:nvPicPr>
        <p:blipFill>
          <a:blip r:embed="rId2"/>
          <a:stretch>
            <a:fillRect/>
          </a:stretch>
        </p:blipFill>
        <p:spPr>
          <a:xfrm>
            <a:off x="23874" y="0"/>
            <a:ext cx="9096251" cy="6858000"/>
          </a:xfrm>
          <a:prstGeom prst="rect">
            <a:avLst/>
          </a:prstGeom>
        </p:spPr>
      </p:pic>
      <p:sp>
        <p:nvSpPr>
          <p:cNvPr id="4" name="四角形: 角を丸くする 3">
            <a:extLst>
              <a:ext uri="{FF2B5EF4-FFF2-40B4-BE49-F238E27FC236}">
                <a16:creationId xmlns:a16="http://schemas.microsoft.com/office/drawing/2014/main" id="{CDA85450-D67A-19F3-EA3F-5654101970F4}"/>
              </a:ext>
            </a:extLst>
          </p:cNvPr>
          <p:cNvSpPr/>
          <p:nvPr/>
        </p:nvSpPr>
        <p:spPr>
          <a:xfrm>
            <a:off x="8028384" y="2924944"/>
            <a:ext cx="792088" cy="2940144"/>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8399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B012D-8C88-44D3-9B5A-072D0C059F5B}"/>
              </a:ext>
            </a:extLst>
          </p:cNvPr>
          <p:cNvSpPr>
            <a:spLocks noGrp="1"/>
          </p:cNvSpPr>
          <p:nvPr>
            <p:ph type="title"/>
          </p:nvPr>
        </p:nvSpPr>
        <p:spPr>
          <a:xfrm>
            <a:off x="628650" y="365127"/>
            <a:ext cx="7886700" cy="777874"/>
          </a:xfrm>
        </p:spPr>
        <p:txBody>
          <a:bodyPr>
            <a:normAutofit fontScale="90000"/>
          </a:bodyPr>
          <a:lstStyle/>
          <a:p>
            <a:r>
              <a:rPr kumimoji="1" lang="ja-JP" altLang="en-US" sz="4800" dirty="0">
                <a:solidFill>
                  <a:srgbClr val="FF0000"/>
                </a:solidFill>
                <a:latin typeface="ＭＳ ゴシック" panose="020B0609070205080204" pitchFamily="49" charset="-128"/>
                <a:ea typeface="ＭＳ ゴシック" panose="020B0609070205080204" pitchFamily="49" charset="-128"/>
              </a:rPr>
              <a:t>２０２</a:t>
            </a:r>
            <a:r>
              <a:rPr lang="ja-JP" altLang="en-US" sz="4800" dirty="0">
                <a:solidFill>
                  <a:srgbClr val="FF0000"/>
                </a:solidFill>
                <a:latin typeface="ＭＳ ゴシック" panose="020B0609070205080204" pitchFamily="49" charset="-128"/>
                <a:ea typeface="ＭＳ ゴシック" panose="020B0609070205080204" pitchFamily="49" charset="-128"/>
              </a:rPr>
              <a:t>４</a:t>
            </a:r>
            <a:r>
              <a:rPr kumimoji="1" lang="ja-JP" altLang="en-US" sz="4800" dirty="0">
                <a:solidFill>
                  <a:srgbClr val="FF0000"/>
                </a:solidFill>
                <a:latin typeface="ＭＳ ゴシック" panose="020B0609070205080204" pitchFamily="49" charset="-128"/>
                <a:ea typeface="ＭＳ ゴシック" panose="020B0609070205080204" pitchFamily="49" charset="-128"/>
              </a:rPr>
              <a:t>年改定に問われたもの</a:t>
            </a:r>
          </a:p>
        </p:txBody>
      </p:sp>
      <p:sp>
        <p:nvSpPr>
          <p:cNvPr id="3" name="コンテンツ プレースホルダー 2">
            <a:extLst>
              <a:ext uri="{FF2B5EF4-FFF2-40B4-BE49-F238E27FC236}">
                <a16:creationId xmlns:a16="http://schemas.microsoft.com/office/drawing/2014/main" id="{9F516A3D-CAF4-44C8-87EB-674ED6A7FBF4}"/>
              </a:ext>
            </a:extLst>
          </p:cNvPr>
          <p:cNvSpPr>
            <a:spLocks noGrp="1"/>
          </p:cNvSpPr>
          <p:nvPr>
            <p:ph idx="1"/>
          </p:nvPr>
        </p:nvSpPr>
        <p:spPr>
          <a:xfrm>
            <a:off x="333375" y="1143001"/>
            <a:ext cx="8451093" cy="3924299"/>
          </a:xfrm>
        </p:spPr>
        <p:txBody>
          <a:bodyPr>
            <a:normAutofit/>
          </a:bodyPr>
          <a:lstStyle/>
          <a:p>
            <a:pPr marL="0" indent="0">
              <a:buNone/>
            </a:pPr>
            <a:r>
              <a:rPr kumimoji="1" lang="ja-JP" altLang="en-US" dirty="0">
                <a:latin typeface="ＭＳ ゴシック" panose="020B0609070205080204" pitchFamily="49" charset="-128"/>
                <a:ea typeface="ＭＳ ゴシック" panose="020B0609070205080204" pitchFamily="49" charset="-128"/>
              </a:rPr>
              <a:t>〇介護崩壊危機の打開</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kumimoji="1" lang="en-US" altLang="ja-JP" dirty="0">
                <a:latin typeface="ＭＳ ゴシック" panose="020B0609070205080204" pitchFamily="49" charset="-128"/>
                <a:ea typeface="ＭＳ ゴシック" panose="020B0609070205080204" pitchFamily="49" charset="-128"/>
              </a:rPr>
              <a:t>20</a:t>
            </a:r>
            <a:r>
              <a:rPr kumimoji="1" lang="ja-JP" altLang="en-US" dirty="0">
                <a:latin typeface="ＭＳ ゴシック" panose="020B0609070205080204" pitchFamily="49" charset="-128"/>
                <a:ea typeface="ＭＳ ゴシック" panose="020B0609070205080204" pitchFamily="49" charset="-128"/>
              </a:rPr>
              <a:t>数年来におよぶ介護費抑制政策がもたらした介護現場の人材不足、疲弊を打開するかどうか</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物価高騰、「民間賃上げ」による人材流出</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kumimoji="1" lang="ja-JP" altLang="en-US" dirty="0">
                <a:solidFill>
                  <a:srgbClr val="FF0000"/>
                </a:solidFill>
                <a:latin typeface="ＭＳ ゴシック" panose="020B0609070205080204" pitchFamily="49" charset="-128"/>
                <a:ea typeface="ＭＳ ゴシック" panose="020B0609070205080204" pitchFamily="49" charset="-128"/>
              </a:rPr>
              <a:t>→低介護費政策の転換</a:t>
            </a:r>
          </a:p>
          <a:p>
            <a:pPr marL="0" indent="0">
              <a:buNone/>
            </a:pPr>
            <a:r>
              <a:rPr kumimoji="1" lang="ja-JP" altLang="en-US" dirty="0">
                <a:latin typeface="ＭＳ ゴシック" panose="020B0609070205080204" pitchFamily="49" charset="-128"/>
                <a:ea typeface="ＭＳ ゴシック" panose="020B0609070205080204" pitchFamily="49" charset="-128"/>
              </a:rPr>
              <a:t>〇２０２５年～２０４０年、超高齢社会の到来・深化を目前に控えた２０２１年</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solidFill>
                  <a:srgbClr val="FF0000"/>
                </a:solidFill>
                <a:latin typeface="ＭＳ ゴシック" panose="020B0609070205080204" pitchFamily="49" charset="-128"/>
                <a:ea typeface="ＭＳ ゴシック" panose="020B0609070205080204" pitchFamily="49" charset="-128"/>
              </a:rPr>
              <a:t>⇒</a:t>
            </a:r>
            <a:r>
              <a:rPr kumimoji="1" lang="ja-JP" altLang="en-US" dirty="0">
                <a:solidFill>
                  <a:srgbClr val="FF0000"/>
                </a:solidFill>
                <a:latin typeface="ＭＳ ゴシック" panose="020B0609070205080204" pitchFamily="49" charset="-128"/>
                <a:ea typeface="ＭＳ ゴシック" panose="020B0609070205080204" pitchFamily="49" charset="-128"/>
              </a:rPr>
              <a:t>豊かな長寿社会への展望を切り開くかどうか</a:t>
            </a:r>
          </a:p>
          <a:p>
            <a:endParaRPr kumimoji="1" lang="ja-JP" altLang="en-US" dirty="0"/>
          </a:p>
        </p:txBody>
      </p:sp>
      <p:sp>
        <p:nvSpPr>
          <p:cNvPr id="5" name="テキスト ボックス 4">
            <a:extLst>
              <a:ext uri="{FF2B5EF4-FFF2-40B4-BE49-F238E27FC236}">
                <a16:creationId xmlns:a16="http://schemas.microsoft.com/office/drawing/2014/main" id="{1591DEE7-284F-4234-ACB0-6E3959AAD0EC}"/>
              </a:ext>
            </a:extLst>
          </p:cNvPr>
          <p:cNvSpPr txBox="1"/>
          <p:nvPr/>
        </p:nvSpPr>
        <p:spPr>
          <a:xfrm>
            <a:off x="0" y="5260399"/>
            <a:ext cx="9248775" cy="1077218"/>
          </a:xfrm>
          <a:prstGeom prst="rect">
            <a:avLst/>
          </a:prstGeom>
          <a:solidFill>
            <a:srgbClr val="FFFF00"/>
          </a:solidFill>
        </p:spPr>
        <p:txBody>
          <a:bodyPr wrap="square">
            <a:spAutoFit/>
          </a:bodyPr>
          <a:lstStyle/>
          <a:p>
            <a:r>
              <a:rPr lang="ja-JP" altLang="en-US" sz="3200" dirty="0">
                <a:solidFill>
                  <a:srgbClr val="FF0000"/>
                </a:solidFill>
                <a:latin typeface="ＭＳ ゴシック" panose="020B0609070205080204" pitchFamily="49" charset="-128"/>
                <a:ea typeface="ＭＳ ゴシック" panose="020B0609070205080204" pitchFamily="49" charset="-128"/>
              </a:rPr>
              <a:t>今、必要な政策は</a:t>
            </a:r>
            <a:endParaRPr lang="en-US" altLang="ja-JP" sz="3200" dirty="0">
              <a:solidFill>
                <a:srgbClr val="FF0000"/>
              </a:solidFill>
              <a:latin typeface="ＭＳ ゴシック" panose="020B0609070205080204" pitchFamily="49" charset="-128"/>
              <a:ea typeface="ＭＳ ゴシック" panose="020B0609070205080204" pitchFamily="49" charset="-128"/>
            </a:endParaRPr>
          </a:p>
          <a:p>
            <a:r>
              <a:rPr lang="ja-JP" altLang="en-US" sz="3200" dirty="0">
                <a:solidFill>
                  <a:srgbClr val="FF0000"/>
                </a:solidFill>
                <a:latin typeface="ＭＳ ゴシック" panose="020B0609070205080204" pitchFamily="49" charset="-128"/>
                <a:ea typeface="ＭＳ ゴシック" panose="020B0609070205080204" pitchFamily="49" charset="-128"/>
              </a:rPr>
              <a:t>かつてない大幅な改善＝介護への大胆な財政投入</a:t>
            </a:r>
          </a:p>
        </p:txBody>
      </p:sp>
    </p:spTree>
    <p:extLst>
      <p:ext uri="{BB962C8B-B14F-4D97-AF65-F5344CB8AC3E}">
        <p14:creationId xmlns:p14="http://schemas.microsoft.com/office/powerpoint/2010/main" val="9562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6163F1-479B-E748-E9D0-19F7AD3E52C8}"/>
              </a:ext>
            </a:extLst>
          </p:cNvPr>
          <p:cNvSpPr>
            <a:spLocks noGrp="1"/>
          </p:cNvSpPr>
          <p:nvPr>
            <p:ph type="title"/>
          </p:nvPr>
        </p:nvSpPr>
        <p:spPr>
          <a:xfrm>
            <a:off x="620486" y="0"/>
            <a:ext cx="7742464" cy="843188"/>
          </a:xfrm>
          <a:solidFill>
            <a:schemeClr val="accent2">
              <a:lumMod val="20000"/>
              <a:lumOff val="80000"/>
            </a:schemeClr>
          </a:solidFill>
        </p:spPr>
        <p:txBody>
          <a:bodyPr>
            <a:normAutofit/>
          </a:bodyPr>
          <a:lstStyle/>
          <a:p>
            <a:r>
              <a:rPr kumimoji="1" lang="en-US" altLang="ja-JP" dirty="0">
                <a:latin typeface="ＭＳ ゴシック" panose="020B0609070205080204" pitchFamily="49" charset="-128"/>
                <a:ea typeface="ＭＳ ゴシック" panose="020B0609070205080204" pitchFamily="49" charset="-128"/>
              </a:rPr>
              <a:t>2024</a:t>
            </a:r>
            <a:r>
              <a:rPr kumimoji="1" lang="ja-JP" altLang="en-US" dirty="0">
                <a:latin typeface="ＭＳ ゴシック" panose="020B0609070205080204" pitchFamily="49" charset="-128"/>
                <a:ea typeface="ＭＳ ゴシック" panose="020B0609070205080204" pitchFamily="49" charset="-128"/>
              </a:rPr>
              <a:t>年度介護報酬改定</a:t>
            </a:r>
          </a:p>
        </p:txBody>
      </p:sp>
      <p:sp>
        <p:nvSpPr>
          <p:cNvPr id="3" name="コンテンツ プレースホルダー 2">
            <a:extLst>
              <a:ext uri="{FF2B5EF4-FFF2-40B4-BE49-F238E27FC236}">
                <a16:creationId xmlns:a16="http://schemas.microsoft.com/office/drawing/2014/main" id="{ED02A44B-9293-BCCF-CCFC-B48ED2FEC5B1}"/>
              </a:ext>
            </a:extLst>
          </p:cNvPr>
          <p:cNvSpPr>
            <a:spLocks noGrp="1"/>
          </p:cNvSpPr>
          <p:nvPr>
            <p:ph idx="1"/>
          </p:nvPr>
        </p:nvSpPr>
        <p:spPr>
          <a:xfrm>
            <a:off x="238805" y="827948"/>
            <a:ext cx="8666390" cy="5537292"/>
          </a:xfrm>
        </p:spPr>
        <p:txBody>
          <a:bodyPr>
            <a:normAutofit fontScale="85000" lnSpcReduction="10000"/>
          </a:bodyPr>
          <a:lstStyle/>
          <a:p>
            <a:pPr marL="0" indent="0">
              <a:lnSpc>
                <a:spcPct val="120000"/>
              </a:lnSpc>
              <a:buNone/>
            </a:pPr>
            <a:r>
              <a:rPr kumimoji="1" lang="ja-JP" altLang="en-US" sz="4100" dirty="0">
                <a:latin typeface="ＭＳ ゴシック" panose="020B0609070205080204" pitchFamily="49" charset="-128"/>
                <a:ea typeface="ＭＳ ゴシック" panose="020B0609070205080204" pitchFamily="49" charset="-128"/>
              </a:rPr>
              <a:t>　　　　改定率 ＋１．５９％</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a:t>
            </a:r>
            <a:r>
              <a:rPr kumimoji="1" lang="zh-TW" altLang="en-US" dirty="0">
                <a:latin typeface="ＭＳ ゴシック" panose="020B0609070205080204" pitchFamily="49" charset="-128"/>
                <a:ea typeface="ＭＳ ゴシック" panose="020B0609070205080204" pitchFamily="49" charset="-128"/>
              </a:rPr>
              <a:t>（</a:t>
            </a:r>
            <a:r>
              <a:rPr kumimoji="1" lang="en-US" altLang="zh-TW" dirty="0">
                <a:latin typeface="ＭＳ ゴシック" panose="020B0609070205080204" pitchFamily="49" charset="-128"/>
                <a:ea typeface="ＭＳ ゴシック" panose="020B0609070205080204" pitchFamily="49" charset="-128"/>
              </a:rPr>
              <a:t>※</a:t>
            </a:r>
            <a:r>
              <a:rPr kumimoji="1" lang="zh-TW" altLang="en-US" dirty="0">
                <a:latin typeface="ＭＳ ゴシック" panose="020B0609070205080204" pitchFamily="49" charset="-128"/>
                <a:ea typeface="ＭＳ ゴシック" panose="020B0609070205080204" pitchFamily="49" charset="-128"/>
              </a:rPr>
              <a:t>令和６年度予算額：国費４３２億円）</a:t>
            </a:r>
            <a:r>
              <a:rPr kumimoji="1" lang="ja-JP" altLang="en-US" dirty="0">
                <a:latin typeface="ＭＳ ゴシック" panose="020B0609070205080204" pitchFamily="49" charset="-128"/>
                <a:ea typeface="ＭＳ ゴシック" panose="020B0609070205080204" pitchFamily="49" charset="-128"/>
              </a:rPr>
              <a:t>（内訳）</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介護職員の処遇改善分  ＋０．９８％（令和６年６月施行）</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その他の改定率（</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 ＋０．６１％</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a:t>
            </a: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賃上げ税制を活用しつつ、介護職員以外の処遇改善を実現できる水準</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また、改定率の外枠として、処遇改善加算の一本化による賃上げ効果や、光熱水費の基準費用額の増額による介護施設の増収効果として＋０．４５％相当の改定が見込まれ、合計すると＋２．０４％相当の改定となる</a:t>
            </a:r>
          </a:p>
          <a:p>
            <a:pPr marL="0" indent="0">
              <a:buNone/>
            </a:pPr>
            <a:endParaRPr kumimoji="1" lang="ja-JP" altLang="en-US"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172B9A7-1F25-6656-74B0-704E124FC5AD}"/>
              </a:ext>
            </a:extLst>
          </p:cNvPr>
          <p:cNvSpPr txBox="1"/>
          <p:nvPr/>
        </p:nvSpPr>
        <p:spPr>
          <a:xfrm>
            <a:off x="3708400" y="6380480"/>
            <a:ext cx="4572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2023</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zh-TW"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zh-TW"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　令和</a:t>
            </a:r>
            <a:r>
              <a:rPr kumimoji="0" lang="en-US" altLang="zh-TW"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年予算　大臣折衝</a:t>
            </a: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56791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2A6BC7-9A77-5ED1-6709-AA24308B6DE4}"/>
              </a:ext>
            </a:extLst>
          </p:cNvPr>
          <p:cNvSpPr>
            <a:spLocks noGrp="1"/>
          </p:cNvSpPr>
          <p:nvPr>
            <p:ph type="title"/>
          </p:nvPr>
        </p:nvSpPr>
        <p:spPr>
          <a:xfrm>
            <a:off x="628650" y="365127"/>
            <a:ext cx="7886700" cy="813434"/>
          </a:xfrm>
        </p:spPr>
        <p:txBody>
          <a:bodyPr>
            <a:normAutofit fontScale="90000"/>
          </a:bodyPr>
          <a:lstStyle/>
          <a:p>
            <a:r>
              <a:rPr kumimoji="1" lang="ja-JP" altLang="en-US" sz="6700" dirty="0">
                <a:solidFill>
                  <a:srgbClr val="FF0000"/>
                </a:solidFill>
                <a:latin typeface="ＭＳ ゴシック" panose="020B0609070205080204" pitchFamily="49" charset="-128"/>
                <a:ea typeface="ＭＳ ゴシック" panose="020B0609070205080204" pitchFamily="49" charset="-128"/>
              </a:rPr>
              <a:t>まさか！　</a:t>
            </a:r>
            <a:r>
              <a:rPr kumimoji="1" lang="ja-JP" altLang="en-US" sz="5400" dirty="0">
                <a:solidFill>
                  <a:srgbClr val="FF0000"/>
                </a:solidFill>
                <a:latin typeface="ＭＳ ゴシック" panose="020B0609070205080204" pitchFamily="49" charset="-128"/>
                <a:ea typeface="ＭＳ ゴシック" panose="020B0609070205080204" pitchFamily="49" charset="-128"/>
              </a:rPr>
              <a:t>一瞬目を疑う</a:t>
            </a:r>
          </a:p>
        </p:txBody>
      </p:sp>
      <p:sp>
        <p:nvSpPr>
          <p:cNvPr id="3" name="コンテンツ プレースホルダー 2">
            <a:extLst>
              <a:ext uri="{FF2B5EF4-FFF2-40B4-BE49-F238E27FC236}">
                <a16:creationId xmlns:a16="http://schemas.microsoft.com/office/drawing/2014/main" id="{7976CB64-FD91-3C36-E56B-BA34BA6F6C2A}"/>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35909859-829E-B2E4-A82D-90B18ADD4872}"/>
              </a:ext>
            </a:extLst>
          </p:cNvPr>
          <p:cNvPicPr>
            <a:picLocks noChangeAspect="1"/>
          </p:cNvPicPr>
          <p:nvPr/>
        </p:nvPicPr>
        <p:blipFill>
          <a:blip r:embed="rId2"/>
          <a:stretch>
            <a:fillRect/>
          </a:stretch>
        </p:blipFill>
        <p:spPr>
          <a:xfrm>
            <a:off x="0" y="1467803"/>
            <a:ext cx="9144000" cy="4709160"/>
          </a:xfrm>
          <a:prstGeom prst="rect">
            <a:avLst/>
          </a:prstGeom>
        </p:spPr>
      </p:pic>
      <p:sp>
        <p:nvSpPr>
          <p:cNvPr id="4" name="楕円 3">
            <a:extLst>
              <a:ext uri="{FF2B5EF4-FFF2-40B4-BE49-F238E27FC236}">
                <a16:creationId xmlns:a16="http://schemas.microsoft.com/office/drawing/2014/main" id="{8C087C58-48D8-FC4A-C29D-30878115AABE}"/>
              </a:ext>
            </a:extLst>
          </p:cNvPr>
          <p:cNvSpPr/>
          <p:nvPr/>
        </p:nvSpPr>
        <p:spPr>
          <a:xfrm>
            <a:off x="6929120" y="1717040"/>
            <a:ext cx="589280" cy="3556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B65D51D0-A93E-9B8A-82B3-804476CCF843}"/>
              </a:ext>
            </a:extLst>
          </p:cNvPr>
          <p:cNvSpPr/>
          <p:nvPr/>
        </p:nvSpPr>
        <p:spPr>
          <a:xfrm>
            <a:off x="6837680" y="2753360"/>
            <a:ext cx="1981200" cy="212344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2C0AC11A-E7ED-3F00-838E-C2AA7302EC5F}"/>
              </a:ext>
            </a:extLst>
          </p:cNvPr>
          <p:cNvSpPr/>
          <p:nvPr/>
        </p:nvSpPr>
        <p:spPr>
          <a:xfrm>
            <a:off x="2682240" y="1717040"/>
            <a:ext cx="589280" cy="35560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74FDBD04-165C-0C61-9F53-3B574F174A1A}"/>
              </a:ext>
            </a:extLst>
          </p:cNvPr>
          <p:cNvSpPr/>
          <p:nvPr/>
        </p:nvSpPr>
        <p:spPr>
          <a:xfrm>
            <a:off x="2600325" y="2753360"/>
            <a:ext cx="1981200" cy="212344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90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DFC8B-B190-A776-66AE-D88618B91E39}"/>
              </a:ext>
            </a:extLst>
          </p:cNvPr>
          <p:cNvSpPr>
            <a:spLocks noGrp="1"/>
          </p:cNvSpPr>
          <p:nvPr>
            <p:ph type="title"/>
          </p:nvPr>
        </p:nvSpPr>
        <p:spPr>
          <a:xfrm>
            <a:off x="299355" y="120849"/>
            <a:ext cx="8294913" cy="941160"/>
          </a:xfrm>
        </p:spPr>
        <p:txBody>
          <a:bodyPr>
            <a:noAutofit/>
          </a:bodyPr>
          <a:lstStyle/>
          <a:p>
            <a:r>
              <a:rPr kumimoji="1" lang="ja-JP" altLang="en-US" sz="3600" dirty="0">
                <a:latin typeface="ＭＳ ゴシック" panose="020B0609070205080204" pitchFamily="49" charset="-128"/>
                <a:ea typeface="ＭＳ ゴシック" panose="020B0609070205080204" pitchFamily="49" charset="-128"/>
              </a:rPr>
              <a:t>ホームヘルパー（訪問介護）の</a:t>
            </a:r>
            <a:br>
              <a:rPr kumimoji="1" lang="en-US" altLang="ja-JP" sz="3600" dirty="0">
                <a:latin typeface="ＭＳ ゴシック" panose="020B0609070205080204" pitchFamily="49" charset="-128"/>
                <a:ea typeface="ＭＳ ゴシック" panose="020B0609070205080204" pitchFamily="49" charset="-128"/>
              </a:rPr>
            </a:br>
            <a:r>
              <a:rPr kumimoji="1" lang="ja-JP" altLang="en-US" sz="3600" dirty="0">
                <a:latin typeface="ＭＳ ゴシック" panose="020B0609070205080204" pitchFamily="49" charset="-128"/>
                <a:ea typeface="ＭＳ ゴシック" panose="020B0609070205080204" pitchFamily="49" charset="-128"/>
              </a:rPr>
              <a:t>引き下げ　断じて許せない！！</a:t>
            </a:r>
          </a:p>
        </p:txBody>
      </p:sp>
      <p:graphicFrame>
        <p:nvGraphicFramePr>
          <p:cNvPr id="4" name="表 3">
            <a:extLst>
              <a:ext uri="{FF2B5EF4-FFF2-40B4-BE49-F238E27FC236}">
                <a16:creationId xmlns:a16="http://schemas.microsoft.com/office/drawing/2014/main" id="{89807A49-05BD-4078-A84B-4694B0485125}"/>
              </a:ext>
            </a:extLst>
          </p:cNvPr>
          <p:cNvGraphicFramePr>
            <a:graphicFrameLocks noGrp="1"/>
          </p:cNvGraphicFramePr>
          <p:nvPr>
            <p:extLst>
              <p:ext uri="{D42A27DB-BD31-4B8C-83A1-F6EECF244321}">
                <p14:modId xmlns:p14="http://schemas.microsoft.com/office/powerpoint/2010/main" val="3697811337"/>
              </p:ext>
            </p:extLst>
          </p:nvPr>
        </p:nvGraphicFramePr>
        <p:xfrm>
          <a:off x="110307" y="1144911"/>
          <a:ext cx="8697683" cy="2272219"/>
        </p:xfrm>
        <a:graphic>
          <a:graphicData uri="http://schemas.openxmlformats.org/drawingml/2006/table">
            <a:tbl>
              <a:tblPr>
                <a:tableStyleId>{5C22544A-7EE6-4342-B048-85BDC9FD1C3A}</a:tableStyleId>
              </a:tblPr>
              <a:tblGrid>
                <a:gridCol w="3637215">
                  <a:extLst>
                    <a:ext uri="{9D8B030D-6E8A-4147-A177-3AD203B41FA5}">
                      <a16:colId xmlns:a16="http://schemas.microsoft.com/office/drawing/2014/main" val="2311476969"/>
                    </a:ext>
                  </a:extLst>
                </a:gridCol>
                <a:gridCol w="1228624">
                  <a:extLst>
                    <a:ext uri="{9D8B030D-6E8A-4147-A177-3AD203B41FA5}">
                      <a16:colId xmlns:a16="http://schemas.microsoft.com/office/drawing/2014/main" val="1002731116"/>
                    </a:ext>
                  </a:extLst>
                </a:gridCol>
                <a:gridCol w="1480533">
                  <a:extLst>
                    <a:ext uri="{9D8B030D-6E8A-4147-A177-3AD203B41FA5}">
                      <a16:colId xmlns:a16="http://schemas.microsoft.com/office/drawing/2014/main" val="634317106"/>
                    </a:ext>
                  </a:extLst>
                </a:gridCol>
                <a:gridCol w="1142007">
                  <a:extLst>
                    <a:ext uri="{9D8B030D-6E8A-4147-A177-3AD203B41FA5}">
                      <a16:colId xmlns:a16="http://schemas.microsoft.com/office/drawing/2014/main" val="442656376"/>
                    </a:ext>
                  </a:extLst>
                </a:gridCol>
                <a:gridCol w="1209304">
                  <a:extLst>
                    <a:ext uri="{9D8B030D-6E8A-4147-A177-3AD203B41FA5}">
                      <a16:colId xmlns:a16="http://schemas.microsoft.com/office/drawing/2014/main" val="4292349142"/>
                    </a:ext>
                  </a:extLst>
                </a:gridCol>
              </a:tblGrid>
              <a:tr h="348609">
                <a:tc>
                  <a:txBody>
                    <a:bodyPr/>
                    <a:lstStyle/>
                    <a:p>
                      <a:pPr algn="l" fontAlgn="ctr"/>
                      <a:r>
                        <a:rPr lang="ja-JP" altLang="en-US" sz="2000" u="none" strike="noStrike" dirty="0">
                          <a:effectLst/>
                          <a:latin typeface="ＭＳ ゴシック" panose="020B0609070205080204" pitchFamily="49" charset="-128"/>
                          <a:ea typeface="ＭＳ ゴシック" panose="020B0609070205080204" pitchFamily="49" charset="-128"/>
                        </a:rPr>
                        <a:t>身体介護</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a:effectLst/>
                          <a:latin typeface="ＭＳ ゴシック" panose="020B0609070205080204" pitchFamily="49" charset="-128"/>
                          <a:ea typeface="ＭＳ ゴシック" panose="020B0609070205080204" pitchFamily="49" charset="-128"/>
                        </a:rPr>
                        <a:t>現行</a:t>
                      </a:r>
                      <a:endParaRPr lang="ja-JP" altLang="en-US" sz="2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a:effectLst/>
                          <a:latin typeface="ＭＳ ゴシック" panose="020B0609070205080204" pitchFamily="49" charset="-128"/>
                          <a:ea typeface="ＭＳ ゴシック" panose="020B0609070205080204" pitchFamily="49" charset="-128"/>
                        </a:rPr>
                        <a:t>改定後</a:t>
                      </a:r>
                      <a:endParaRPr lang="ja-JP" altLang="en-US" sz="2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dirty="0">
                          <a:effectLst/>
                          <a:latin typeface="ＭＳ ゴシック" panose="020B0609070205080204" pitchFamily="49" charset="-128"/>
                          <a:ea typeface="ＭＳ ゴシック" panose="020B0609070205080204" pitchFamily="49" charset="-128"/>
                        </a:rPr>
                        <a:t>増減</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a:effectLst/>
                          <a:latin typeface="ＭＳ ゴシック" panose="020B0609070205080204" pitchFamily="49" charset="-128"/>
                          <a:ea typeface="ＭＳ ゴシック" panose="020B0609070205080204" pitchFamily="49" charset="-128"/>
                        </a:rPr>
                        <a:t>増減率</a:t>
                      </a:r>
                      <a:endParaRPr lang="ja-JP" altLang="en-US" sz="2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560193319"/>
                  </a:ext>
                </a:extLst>
              </a:tr>
              <a:tr h="426720">
                <a:tc>
                  <a:txBody>
                    <a:bodyPr/>
                    <a:lstStyle/>
                    <a:p>
                      <a:pPr algn="l" fontAlgn="ctr"/>
                      <a:r>
                        <a:rPr lang="en-US" altLang="ja-JP" sz="2000" u="none" strike="noStrike" dirty="0">
                          <a:effectLst/>
                          <a:latin typeface="ＭＳ ゴシック" panose="020B0609070205080204" pitchFamily="49" charset="-128"/>
                          <a:ea typeface="ＭＳ ゴシック" panose="020B0609070205080204" pitchFamily="49" charset="-128"/>
                        </a:rPr>
                        <a:t>20</a:t>
                      </a:r>
                      <a:r>
                        <a:rPr lang="ja-JP" altLang="en-US" sz="2000" u="none" strike="noStrike" dirty="0">
                          <a:effectLst/>
                          <a:latin typeface="ＭＳ ゴシック" panose="020B0609070205080204" pitchFamily="49" charset="-128"/>
                          <a:ea typeface="ＭＳ ゴシック" panose="020B0609070205080204" pitchFamily="49" charset="-128"/>
                        </a:rPr>
                        <a:t>分未満</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167</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163</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-4</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-2.40%</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4116410952"/>
                  </a:ext>
                </a:extLst>
              </a:tr>
              <a:tr h="243840">
                <a:tc>
                  <a:txBody>
                    <a:bodyPr/>
                    <a:lstStyle/>
                    <a:p>
                      <a:pPr algn="l" fontAlgn="ctr"/>
                      <a:r>
                        <a:rPr lang="en-US" altLang="ja-JP" sz="2000" u="none" strike="noStrike" dirty="0">
                          <a:effectLst/>
                          <a:latin typeface="ＭＳ ゴシック" panose="020B0609070205080204" pitchFamily="49" charset="-128"/>
                          <a:ea typeface="ＭＳ ゴシック" panose="020B0609070205080204" pitchFamily="49" charset="-128"/>
                        </a:rPr>
                        <a:t>20</a:t>
                      </a:r>
                      <a:r>
                        <a:rPr lang="ja-JP" altLang="en-US" sz="2000" u="none" strike="noStrike" dirty="0">
                          <a:effectLst/>
                          <a:latin typeface="ＭＳ ゴシック" panose="020B0609070205080204" pitchFamily="49" charset="-128"/>
                          <a:ea typeface="ＭＳ ゴシック" panose="020B0609070205080204" pitchFamily="49" charset="-128"/>
                        </a:rPr>
                        <a:t>分以上</a:t>
                      </a:r>
                      <a:r>
                        <a:rPr lang="en-US" altLang="ja-JP" sz="2000" u="none" strike="noStrike" dirty="0">
                          <a:effectLst/>
                          <a:latin typeface="ＭＳ ゴシック" panose="020B0609070205080204" pitchFamily="49" charset="-128"/>
                          <a:ea typeface="ＭＳ ゴシック" panose="020B0609070205080204" pitchFamily="49" charset="-128"/>
                        </a:rPr>
                        <a:t>30</a:t>
                      </a:r>
                      <a:r>
                        <a:rPr lang="ja-JP" altLang="en-US" sz="2000" u="none" strike="noStrike" dirty="0">
                          <a:effectLst/>
                          <a:latin typeface="ＭＳ ゴシック" panose="020B0609070205080204" pitchFamily="49" charset="-128"/>
                          <a:ea typeface="ＭＳ ゴシック" panose="020B0609070205080204" pitchFamily="49" charset="-128"/>
                        </a:rPr>
                        <a:t>分未満</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250</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244</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-6</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-2.40%</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1222746343"/>
                  </a:ext>
                </a:extLst>
              </a:tr>
              <a:tr h="267970">
                <a:tc>
                  <a:txBody>
                    <a:bodyPr/>
                    <a:lstStyle/>
                    <a:p>
                      <a:pPr algn="l" fontAlgn="ctr"/>
                      <a:r>
                        <a:rPr lang="en-US" altLang="zh-TW" sz="2000" u="none" strike="noStrike" dirty="0">
                          <a:effectLst/>
                          <a:latin typeface="ＭＳ ゴシック" panose="020B0609070205080204" pitchFamily="49" charset="-128"/>
                          <a:ea typeface="ＭＳ ゴシック" panose="020B0609070205080204" pitchFamily="49" charset="-128"/>
                        </a:rPr>
                        <a:t>30</a:t>
                      </a:r>
                      <a:r>
                        <a:rPr lang="zh-TW" altLang="en-US" sz="2000" u="none" strike="noStrike" dirty="0">
                          <a:effectLst/>
                          <a:latin typeface="ＭＳ ゴシック" panose="020B0609070205080204" pitchFamily="49" charset="-128"/>
                          <a:ea typeface="ＭＳ ゴシック" panose="020B0609070205080204" pitchFamily="49" charset="-128"/>
                        </a:rPr>
                        <a:t>分以上１時間未満</a:t>
                      </a:r>
                      <a:endParaRPr lang="zh-TW"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396</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387</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-9</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-2.27%</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2093854176"/>
                  </a:ext>
                </a:extLst>
              </a:tr>
              <a:tr h="267970">
                <a:tc>
                  <a:txBody>
                    <a:bodyPr/>
                    <a:lstStyle/>
                    <a:p>
                      <a:pPr algn="l" fontAlgn="ctr"/>
                      <a:r>
                        <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rPr>
                        <a:t>１時間以上</a:t>
                      </a:r>
                      <a:endParaRPr lang="zh-TW"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rPr>
                        <a:t>579</a:t>
                      </a:r>
                    </a:p>
                  </a:txBody>
                  <a:tcPr marL="6350" marR="6350" marT="6350" marB="0" anchor="ctr"/>
                </a:tc>
                <a:tc>
                  <a:txBody>
                    <a:bodyPr/>
                    <a:lstStyle/>
                    <a:p>
                      <a:pPr algn="ctr" fontAlgn="ctr"/>
                      <a:r>
                        <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rPr>
                        <a:t>567</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-12</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-2.07%</a:t>
                      </a:r>
                    </a:p>
                  </a:txBody>
                  <a:tcPr marL="6350" marR="6350" marT="6350" marB="0" anchor="ctr"/>
                </a:tc>
                <a:extLst>
                  <a:ext uri="{0D108BD9-81ED-4DB2-BD59-A6C34878D82A}">
                    <a16:rowId xmlns:a16="http://schemas.microsoft.com/office/drawing/2014/main" val="3957580720"/>
                  </a:ext>
                </a:extLst>
              </a:tr>
              <a:tr h="563440">
                <a:tc>
                  <a:txBody>
                    <a:bodyPr/>
                    <a:lstStyle/>
                    <a:p>
                      <a:pPr algn="l" fontAlgn="ctr"/>
                      <a:r>
                        <a:rPr lang="ja-JP" altLang="en-US" sz="2000" u="none" strike="noStrike" dirty="0">
                          <a:effectLst/>
                          <a:latin typeface="ＭＳ ゴシック" panose="020B0609070205080204" pitchFamily="49" charset="-128"/>
                          <a:ea typeface="ＭＳ ゴシック" panose="020B0609070205080204" pitchFamily="49" charset="-128"/>
                        </a:rPr>
                        <a:t>以降</a:t>
                      </a:r>
                      <a:r>
                        <a:rPr lang="en-US" altLang="ja-JP" sz="2000" u="none" strike="noStrike" dirty="0">
                          <a:effectLst/>
                          <a:latin typeface="ＭＳ ゴシック" panose="020B0609070205080204" pitchFamily="49" charset="-128"/>
                          <a:ea typeface="ＭＳ ゴシック" panose="020B0609070205080204" pitchFamily="49" charset="-128"/>
                        </a:rPr>
                        <a:t>30</a:t>
                      </a:r>
                      <a:r>
                        <a:rPr lang="ja-JP" altLang="en-US" sz="2000" u="none" strike="noStrike" dirty="0">
                          <a:effectLst/>
                          <a:latin typeface="ＭＳ ゴシック" panose="020B0609070205080204" pitchFamily="49" charset="-128"/>
                          <a:ea typeface="ＭＳ ゴシック" panose="020B0609070205080204" pitchFamily="49" charset="-128"/>
                        </a:rPr>
                        <a:t>分を増すごとに算定 </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84</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82</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-2.38%</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176072504"/>
                  </a:ext>
                </a:extLst>
              </a:tr>
            </a:tbl>
          </a:graphicData>
        </a:graphic>
      </p:graphicFrame>
      <p:graphicFrame>
        <p:nvGraphicFramePr>
          <p:cNvPr id="3" name="表 2">
            <a:extLst>
              <a:ext uri="{FF2B5EF4-FFF2-40B4-BE49-F238E27FC236}">
                <a16:creationId xmlns:a16="http://schemas.microsoft.com/office/drawing/2014/main" id="{3C3E5200-9069-060D-5D5A-B26BCD3D3171}"/>
              </a:ext>
            </a:extLst>
          </p:cNvPr>
          <p:cNvGraphicFramePr>
            <a:graphicFrameLocks noGrp="1"/>
          </p:cNvGraphicFramePr>
          <p:nvPr/>
        </p:nvGraphicFramePr>
        <p:xfrm>
          <a:off x="243117" y="4163689"/>
          <a:ext cx="8697682" cy="1549400"/>
        </p:xfrm>
        <a:graphic>
          <a:graphicData uri="http://schemas.openxmlformats.org/drawingml/2006/table">
            <a:tbl>
              <a:tblPr>
                <a:tableStyleId>{5C22544A-7EE6-4342-B048-85BDC9FD1C3A}</a:tableStyleId>
              </a:tblPr>
              <a:tblGrid>
                <a:gridCol w="3637641">
                  <a:extLst>
                    <a:ext uri="{9D8B030D-6E8A-4147-A177-3AD203B41FA5}">
                      <a16:colId xmlns:a16="http://schemas.microsoft.com/office/drawing/2014/main" val="3477073942"/>
                    </a:ext>
                  </a:extLst>
                </a:gridCol>
                <a:gridCol w="1249680">
                  <a:extLst>
                    <a:ext uri="{9D8B030D-6E8A-4147-A177-3AD203B41FA5}">
                      <a16:colId xmlns:a16="http://schemas.microsoft.com/office/drawing/2014/main" val="1112501849"/>
                    </a:ext>
                  </a:extLst>
                </a:gridCol>
                <a:gridCol w="1473200">
                  <a:extLst>
                    <a:ext uri="{9D8B030D-6E8A-4147-A177-3AD203B41FA5}">
                      <a16:colId xmlns:a16="http://schemas.microsoft.com/office/drawing/2014/main" val="2836985276"/>
                    </a:ext>
                  </a:extLst>
                </a:gridCol>
                <a:gridCol w="1127858">
                  <a:extLst>
                    <a:ext uri="{9D8B030D-6E8A-4147-A177-3AD203B41FA5}">
                      <a16:colId xmlns:a16="http://schemas.microsoft.com/office/drawing/2014/main" val="31454897"/>
                    </a:ext>
                  </a:extLst>
                </a:gridCol>
                <a:gridCol w="1209303">
                  <a:extLst>
                    <a:ext uri="{9D8B030D-6E8A-4147-A177-3AD203B41FA5}">
                      <a16:colId xmlns:a16="http://schemas.microsoft.com/office/drawing/2014/main" val="1440833515"/>
                    </a:ext>
                  </a:extLst>
                </a:gridCol>
              </a:tblGrid>
              <a:tr h="228600">
                <a:tc>
                  <a:txBody>
                    <a:bodyPr/>
                    <a:lstStyle/>
                    <a:p>
                      <a:pPr algn="l" fontAlgn="ctr"/>
                      <a:r>
                        <a:rPr lang="ja-JP" altLang="en-US" sz="2000" u="none" strike="noStrike">
                          <a:effectLst/>
                          <a:latin typeface="ＭＳ ゴシック" panose="020B0609070205080204" pitchFamily="49" charset="-128"/>
                          <a:ea typeface="ＭＳ ゴシック" panose="020B0609070205080204" pitchFamily="49" charset="-128"/>
                        </a:rPr>
                        <a:t>生活援助</a:t>
                      </a:r>
                      <a:endParaRPr lang="ja-JP" altLang="en-US" sz="2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a:effectLst/>
                          <a:latin typeface="ＭＳ ゴシック" panose="020B0609070205080204" pitchFamily="49" charset="-128"/>
                          <a:ea typeface="ＭＳ ゴシック" panose="020B0609070205080204" pitchFamily="49" charset="-128"/>
                        </a:rPr>
                        <a:t>現行</a:t>
                      </a:r>
                      <a:endParaRPr lang="ja-JP" altLang="en-US" sz="2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dirty="0">
                          <a:effectLst/>
                          <a:latin typeface="ＭＳ ゴシック" panose="020B0609070205080204" pitchFamily="49" charset="-128"/>
                          <a:ea typeface="ＭＳ ゴシック" panose="020B0609070205080204" pitchFamily="49" charset="-128"/>
                        </a:rPr>
                        <a:t>改定後</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dirty="0">
                          <a:effectLst/>
                          <a:latin typeface="ＭＳ ゴシック" panose="020B0609070205080204" pitchFamily="49" charset="-128"/>
                          <a:ea typeface="ＭＳ ゴシック" panose="020B0609070205080204" pitchFamily="49" charset="-128"/>
                        </a:rPr>
                        <a:t>増減</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a:effectLst/>
                          <a:latin typeface="ＭＳ ゴシック" panose="020B0609070205080204" pitchFamily="49" charset="-128"/>
                          <a:ea typeface="ＭＳ ゴシック" panose="020B0609070205080204" pitchFamily="49" charset="-128"/>
                        </a:rPr>
                        <a:t>増減率</a:t>
                      </a:r>
                      <a:endParaRPr lang="ja-JP" altLang="en-US" sz="2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3971989778"/>
                  </a:ext>
                </a:extLst>
              </a:tr>
              <a:tr h="228600">
                <a:tc>
                  <a:txBody>
                    <a:bodyPr/>
                    <a:lstStyle/>
                    <a:p>
                      <a:pPr algn="l" fontAlgn="ctr"/>
                      <a:r>
                        <a:rPr lang="en-US" altLang="ja-JP" sz="2000" u="none" strike="noStrike" dirty="0">
                          <a:effectLst/>
                          <a:latin typeface="ＭＳ ゴシック" panose="020B0609070205080204" pitchFamily="49" charset="-128"/>
                          <a:ea typeface="ＭＳ ゴシック" panose="020B0609070205080204" pitchFamily="49" charset="-128"/>
                        </a:rPr>
                        <a:t>20</a:t>
                      </a:r>
                      <a:r>
                        <a:rPr lang="ja-JP" altLang="en-US" sz="2000" u="none" strike="noStrike" dirty="0">
                          <a:effectLst/>
                          <a:latin typeface="ＭＳ ゴシック" panose="020B0609070205080204" pitchFamily="49" charset="-128"/>
                          <a:ea typeface="ＭＳ ゴシック" panose="020B0609070205080204" pitchFamily="49" charset="-128"/>
                        </a:rPr>
                        <a:t>分以上</a:t>
                      </a:r>
                      <a:r>
                        <a:rPr lang="en-US" altLang="ja-JP" sz="2000" u="none" strike="noStrike" dirty="0">
                          <a:effectLst/>
                          <a:latin typeface="ＭＳ ゴシック" panose="020B0609070205080204" pitchFamily="49" charset="-128"/>
                          <a:ea typeface="ＭＳ ゴシック" panose="020B0609070205080204" pitchFamily="49" charset="-128"/>
                        </a:rPr>
                        <a:t>45</a:t>
                      </a:r>
                      <a:r>
                        <a:rPr lang="ja-JP" altLang="en-US" sz="2000" u="none" strike="noStrike" dirty="0">
                          <a:effectLst/>
                          <a:latin typeface="ＭＳ ゴシック" panose="020B0609070205080204" pitchFamily="49" charset="-128"/>
                          <a:ea typeface="ＭＳ ゴシック" panose="020B0609070205080204" pitchFamily="49" charset="-128"/>
                        </a:rPr>
                        <a:t>分未満</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183</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179</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-4</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-2.19%</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120196437"/>
                  </a:ext>
                </a:extLst>
              </a:tr>
              <a:tr h="228600">
                <a:tc>
                  <a:txBody>
                    <a:bodyPr/>
                    <a:lstStyle/>
                    <a:p>
                      <a:pPr algn="l" fontAlgn="ctr"/>
                      <a:r>
                        <a:rPr lang="en-US" altLang="ja-JP" sz="2000" u="none" strike="noStrike" dirty="0">
                          <a:effectLst/>
                          <a:latin typeface="ＭＳ ゴシック" panose="020B0609070205080204" pitchFamily="49" charset="-128"/>
                          <a:ea typeface="ＭＳ ゴシック" panose="020B0609070205080204" pitchFamily="49" charset="-128"/>
                        </a:rPr>
                        <a:t>45</a:t>
                      </a:r>
                      <a:r>
                        <a:rPr lang="ja-JP" altLang="en-US" sz="2000" u="none" strike="noStrike" dirty="0">
                          <a:effectLst/>
                          <a:latin typeface="ＭＳ ゴシック" panose="020B0609070205080204" pitchFamily="49" charset="-128"/>
                          <a:ea typeface="ＭＳ ゴシック" panose="020B0609070205080204" pitchFamily="49" charset="-128"/>
                        </a:rPr>
                        <a:t>分以上</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225</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220</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a:solidFill>
                            <a:srgbClr val="FF0000"/>
                          </a:solidFill>
                          <a:effectLst/>
                          <a:latin typeface="ＭＳ ゴシック" panose="020B0609070205080204" pitchFamily="49" charset="-128"/>
                          <a:ea typeface="ＭＳ ゴシック" panose="020B0609070205080204" pitchFamily="49" charset="-128"/>
                        </a:rPr>
                        <a:t>-5</a:t>
                      </a:r>
                      <a:endParaRPr lang="en-US" altLang="ja-JP" sz="20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-2.22%</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955830682"/>
                  </a:ext>
                </a:extLst>
              </a:tr>
              <a:tr h="228600">
                <a:tc>
                  <a:txBody>
                    <a:bodyPr/>
                    <a:lstStyle/>
                    <a:p>
                      <a:pPr algn="l" fontAlgn="ctr"/>
                      <a:r>
                        <a:rPr lang="ja-JP" altLang="en-US" sz="2000" u="none" strike="noStrike" dirty="0">
                          <a:effectLst/>
                          <a:latin typeface="ＭＳ ゴシック" panose="020B0609070205080204" pitchFamily="49" charset="-128"/>
                          <a:ea typeface="ＭＳ ゴシック" panose="020B0609070205080204" pitchFamily="49" charset="-128"/>
                        </a:rPr>
                        <a:t>身体介護に引き続き生活援助を行った場合 </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67</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effectLst/>
                          <a:latin typeface="ＭＳ ゴシック" panose="020B0609070205080204" pitchFamily="49" charset="-128"/>
                          <a:ea typeface="ＭＳ ゴシック" panose="020B0609070205080204" pitchFamily="49" charset="-128"/>
                        </a:rPr>
                        <a:t>65</a:t>
                      </a:r>
                      <a:endParaRPr lang="en-US" altLang="ja-JP"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000" u="none" strike="noStrike" dirty="0">
                          <a:solidFill>
                            <a:srgbClr val="FF0000"/>
                          </a:solidFill>
                          <a:effectLst/>
                          <a:latin typeface="ＭＳ ゴシック" panose="020B0609070205080204" pitchFamily="49" charset="-128"/>
                          <a:ea typeface="ＭＳ ゴシック" panose="020B0609070205080204" pitchFamily="49" charset="-128"/>
                        </a:rPr>
                        <a:t>-2.99%</a:t>
                      </a:r>
                      <a:endParaRPr lang="en-US" altLang="ja-JP" sz="20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extLst>
                  <a:ext uri="{0D108BD9-81ED-4DB2-BD59-A6C34878D82A}">
                    <a16:rowId xmlns:a16="http://schemas.microsoft.com/office/drawing/2014/main" val="54123381"/>
                  </a:ext>
                </a:extLst>
              </a:tr>
            </a:tbl>
          </a:graphicData>
        </a:graphic>
      </p:graphicFrame>
      <p:sp>
        <p:nvSpPr>
          <p:cNvPr id="8" name="テキスト ボックス 7">
            <a:extLst>
              <a:ext uri="{FF2B5EF4-FFF2-40B4-BE49-F238E27FC236}">
                <a16:creationId xmlns:a16="http://schemas.microsoft.com/office/drawing/2014/main" id="{6D9B0339-AD28-B891-AE0F-5B86DB1A2676}"/>
              </a:ext>
            </a:extLst>
          </p:cNvPr>
          <p:cNvSpPr txBox="1"/>
          <p:nvPr/>
        </p:nvSpPr>
        <p:spPr>
          <a:xfrm>
            <a:off x="268152" y="6090820"/>
            <a:ext cx="852496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0"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基本報酬が引き下げられるサービスは、訪問介護、夜間対応型訪問介護、定期巡回・随時対応サービス、訪問リハ（予防のみ）の</a:t>
            </a:r>
            <a:r>
              <a:rPr kumimoji="0"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4</a:t>
            </a:r>
            <a:r>
              <a:rPr kumimoji="0"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つ</a:t>
            </a:r>
          </a:p>
        </p:txBody>
      </p:sp>
    </p:spTree>
    <p:extLst>
      <p:ext uri="{BB962C8B-B14F-4D97-AF65-F5344CB8AC3E}">
        <p14:creationId xmlns:p14="http://schemas.microsoft.com/office/powerpoint/2010/main" val="317195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48C64-2237-678C-1E27-A949822A4FC9}"/>
              </a:ext>
            </a:extLst>
          </p:cNvPr>
          <p:cNvSpPr>
            <a:spLocks noGrp="1"/>
          </p:cNvSpPr>
          <p:nvPr>
            <p:ph type="title"/>
          </p:nvPr>
        </p:nvSpPr>
        <p:spPr>
          <a:xfrm>
            <a:off x="266700" y="274638"/>
            <a:ext cx="8420099" cy="611187"/>
          </a:xfrm>
        </p:spPr>
        <p:txBody>
          <a:bodyPr>
            <a:normAutofit fontScale="90000"/>
          </a:bodyPr>
          <a:lstStyle/>
          <a:p>
            <a:r>
              <a:rPr kumimoji="1" lang="ja-JP" altLang="en-US" dirty="0"/>
              <a:t>低迷するホームヘルパーの介護報酬</a:t>
            </a:r>
          </a:p>
        </p:txBody>
      </p:sp>
      <p:graphicFrame>
        <p:nvGraphicFramePr>
          <p:cNvPr id="4" name="グラフ 3">
            <a:extLst>
              <a:ext uri="{FF2B5EF4-FFF2-40B4-BE49-F238E27FC236}">
                <a16:creationId xmlns:a16="http://schemas.microsoft.com/office/drawing/2014/main" id="{89204A93-26EE-F15C-BAC1-F18A0A9B4295}"/>
              </a:ext>
            </a:extLst>
          </p:cNvPr>
          <p:cNvGraphicFramePr>
            <a:graphicFrameLocks/>
          </p:cNvGraphicFramePr>
          <p:nvPr>
            <p:extLst>
              <p:ext uri="{D42A27DB-BD31-4B8C-83A1-F6EECF244321}">
                <p14:modId xmlns:p14="http://schemas.microsoft.com/office/powerpoint/2010/main" val="1793738721"/>
              </p:ext>
            </p:extLst>
          </p:nvPr>
        </p:nvGraphicFramePr>
        <p:xfrm>
          <a:off x="457199" y="1389064"/>
          <a:ext cx="8229600" cy="536416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85157DBF-D277-B0E6-3BF7-0F665C8448B1}"/>
              </a:ext>
            </a:extLst>
          </p:cNvPr>
          <p:cNvSpPr txBox="1"/>
          <p:nvPr/>
        </p:nvSpPr>
        <p:spPr>
          <a:xfrm>
            <a:off x="971550" y="3774462"/>
            <a:ext cx="16002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分～１時間</a:t>
            </a:r>
          </a:p>
        </p:txBody>
      </p:sp>
      <p:sp>
        <p:nvSpPr>
          <p:cNvPr id="8" name="テキスト ボックス 7">
            <a:extLst>
              <a:ext uri="{FF2B5EF4-FFF2-40B4-BE49-F238E27FC236}">
                <a16:creationId xmlns:a16="http://schemas.microsoft.com/office/drawing/2014/main" id="{A2ABBB2F-CB12-D37D-606C-9FF8640AE593}"/>
              </a:ext>
            </a:extLst>
          </p:cNvPr>
          <p:cNvSpPr txBox="1"/>
          <p:nvPr/>
        </p:nvSpPr>
        <p:spPr>
          <a:xfrm>
            <a:off x="971550" y="2968806"/>
            <a:ext cx="126682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１時間以上</a:t>
            </a:r>
          </a:p>
        </p:txBody>
      </p:sp>
      <p:sp>
        <p:nvSpPr>
          <p:cNvPr id="10" name="テキスト ボックス 9">
            <a:extLst>
              <a:ext uri="{FF2B5EF4-FFF2-40B4-BE49-F238E27FC236}">
                <a16:creationId xmlns:a16="http://schemas.microsoft.com/office/drawing/2014/main" id="{8EF0BCB1-B238-03DD-CB38-4629A870D157}"/>
              </a:ext>
            </a:extLst>
          </p:cNvPr>
          <p:cNvSpPr txBox="1"/>
          <p:nvPr/>
        </p:nvSpPr>
        <p:spPr>
          <a:xfrm>
            <a:off x="971550" y="4708470"/>
            <a:ext cx="97155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分増すごと</a:t>
            </a:r>
          </a:p>
        </p:txBody>
      </p:sp>
      <p:sp>
        <p:nvSpPr>
          <p:cNvPr id="12" name="テキスト ボックス 11">
            <a:extLst>
              <a:ext uri="{FF2B5EF4-FFF2-40B4-BE49-F238E27FC236}">
                <a16:creationId xmlns:a16="http://schemas.microsoft.com/office/drawing/2014/main" id="{1F375B4A-A23E-6D98-174E-6F9833FCEC74}"/>
              </a:ext>
            </a:extLst>
          </p:cNvPr>
          <p:cNvSpPr txBox="1"/>
          <p:nvPr/>
        </p:nvSpPr>
        <p:spPr>
          <a:xfrm>
            <a:off x="1333500" y="3473073"/>
            <a:ext cx="609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402</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2D4DC273-CD6F-2ABD-545A-45ECFF8CBE8F}"/>
              </a:ext>
            </a:extLst>
          </p:cNvPr>
          <p:cNvSpPr txBox="1"/>
          <p:nvPr/>
        </p:nvSpPr>
        <p:spPr>
          <a:xfrm>
            <a:off x="5962650" y="3519291"/>
            <a:ext cx="609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388</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D7B260E7-EBFE-E3D9-A874-88ECE4C05D8A}"/>
              </a:ext>
            </a:extLst>
          </p:cNvPr>
          <p:cNvSpPr txBox="1"/>
          <p:nvPr/>
        </p:nvSpPr>
        <p:spPr>
          <a:xfrm>
            <a:off x="6848475" y="3479046"/>
            <a:ext cx="5334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394</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8B2E0106-20F9-ECB5-D926-D49E95AF141A}"/>
              </a:ext>
            </a:extLst>
          </p:cNvPr>
          <p:cNvSpPr txBox="1"/>
          <p:nvPr/>
        </p:nvSpPr>
        <p:spPr>
          <a:xfrm>
            <a:off x="7820025" y="3484032"/>
            <a:ext cx="609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396</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713A274B-D301-B123-CF68-937462C64C44}"/>
              </a:ext>
            </a:extLst>
          </p:cNvPr>
          <p:cNvSpPr txBox="1"/>
          <p:nvPr/>
        </p:nvSpPr>
        <p:spPr>
          <a:xfrm>
            <a:off x="1452562" y="2600071"/>
            <a:ext cx="609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584</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AA08645B-C703-0EB9-B976-E2D1DA3A319D}"/>
              </a:ext>
            </a:extLst>
          </p:cNvPr>
          <p:cNvSpPr txBox="1"/>
          <p:nvPr/>
        </p:nvSpPr>
        <p:spPr>
          <a:xfrm>
            <a:off x="6000750" y="2679962"/>
            <a:ext cx="5334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564</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id="{65704865-B7D1-FD19-EC7C-8010A2A4DD73}"/>
              </a:ext>
            </a:extLst>
          </p:cNvPr>
          <p:cNvSpPr txBox="1"/>
          <p:nvPr/>
        </p:nvSpPr>
        <p:spPr>
          <a:xfrm>
            <a:off x="7000874" y="2679962"/>
            <a:ext cx="609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575</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D3F301DE-74DF-6649-E409-DE53955780E7}"/>
              </a:ext>
            </a:extLst>
          </p:cNvPr>
          <p:cNvSpPr txBox="1"/>
          <p:nvPr/>
        </p:nvSpPr>
        <p:spPr>
          <a:xfrm>
            <a:off x="7879556" y="2637574"/>
            <a:ext cx="609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579</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1539FBAD-5149-7FDD-B8B6-7614E909E927}"/>
              </a:ext>
            </a:extLst>
          </p:cNvPr>
          <p:cNvSpPr txBox="1"/>
          <p:nvPr/>
        </p:nvSpPr>
        <p:spPr>
          <a:xfrm>
            <a:off x="1452562" y="4356951"/>
            <a:ext cx="609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219</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5F8E4314-4B69-BAD6-6DE8-3B9777F3B23D}"/>
              </a:ext>
            </a:extLst>
          </p:cNvPr>
          <p:cNvSpPr txBox="1"/>
          <p:nvPr/>
        </p:nvSpPr>
        <p:spPr>
          <a:xfrm>
            <a:off x="2571750" y="4898900"/>
            <a:ext cx="4667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83</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31">
            <a:extLst>
              <a:ext uri="{FF2B5EF4-FFF2-40B4-BE49-F238E27FC236}">
                <a16:creationId xmlns:a16="http://schemas.microsoft.com/office/drawing/2014/main" id="{67E52789-7C00-920B-194A-8C5529F585EA}"/>
              </a:ext>
            </a:extLst>
          </p:cNvPr>
          <p:cNvSpPr txBox="1"/>
          <p:nvPr/>
        </p:nvSpPr>
        <p:spPr>
          <a:xfrm>
            <a:off x="6096001" y="4951592"/>
            <a:ext cx="4667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a:extLst>
              <a:ext uri="{FF2B5EF4-FFF2-40B4-BE49-F238E27FC236}">
                <a16:creationId xmlns:a16="http://schemas.microsoft.com/office/drawing/2014/main" id="{30F13EFE-F6EE-DF14-7391-BB0D582D89AC}"/>
              </a:ext>
            </a:extLst>
          </p:cNvPr>
          <p:cNvSpPr txBox="1"/>
          <p:nvPr/>
        </p:nvSpPr>
        <p:spPr>
          <a:xfrm>
            <a:off x="6958014" y="4898900"/>
            <a:ext cx="4667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83</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テキスト ボックス 35">
            <a:extLst>
              <a:ext uri="{FF2B5EF4-FFF2-40B4-BE49-F238E27FC236}">
                <a16:creationId xmlns:a16="http://schemas.microsoft.com/office/drawing/2014/main" id="{32D1BEEB-0D05-23EE-CDC0-E533785E138A}"/>
              </a:ext>
            </a:extLst>
          </p:cNvPr>
          <p:cNvSpPr txBox="1"/>
          <p:nvPr/>
        </p:nvSpPr>
        <p:spPr>
          <a:xfrm>
            <a:off x="7950993" y="4898900"/>
            <a:ext cx="4667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84</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6759B8E2-74B9-7EC0-5BD1-384B0B6EFBBB}"/>
              </a:ext>
            </a:extLst>
          </p:cNvPr>
          <p:cNvSpPr txBox="1"/>
          <p:nvPr/>
        </p:nvSpPr>
        <p:spPr>
          <a:xfrm>
            <a:off x="8579801" y="2822240"/>
            <a:ext cx="680720" cy="400110"/>
          </a:xfrm>
          <a:prstGeom prst="rect">
            <a:avLst/>
          </a:prstGeom>
          <a:noFill/>
        </p:spPr>
        <p:txBody>
          <a:bodyPr wrap="square">
            <a:spAutoFit/>
          </a:bodyPr>
          <a:lstStyle/>
          <a:p>
            <a:r>
              <a:rPr lang="en-US" altLang="ja-JP" sz="2000" dirty="0">
                <a:solidFill>
                  <a:srgbClr val="FF0000"/>
                </a:solidFill>
              </a:rPr>
              <a:t>567</a:t>
            </a:r>
          </a:p>
        </p:txBody>
      </p:sp>
      <p:sp>
        <p:nvSpPr>
          <p:cNvPr id="9" name="テキスト ボックス 8">
            <a:extLst>
              <a:ext uri="{FF2B5EF4-FFF2-40B4-BE49-F238E27FC236}">
                <a16:creationId xmlns:a16="http://schemas.microsoft.com/office/drawing/2014/main" id="{80C512AE-DE84-9607-4430-45757045C61A}"/>
              </a:ext>
            </a:extLst>
          </p:cNvPr>
          <p:cNvSpPr txBox="1"/>
          <p:nvPr/>
        </p:nvSpPr>
        <p:spPr>
          <a:xfrm>
            <a:off x="8624410" y="3732439"/>
            <a:ext cx="677227" cy="400110"/>
          </a:xfrm>
          <a:prstGeom prst="rect">
            <a:avLst/>
          </a:prstGeom>
          <a:noFill/>
        </p:spPr>
        <p:txBody>
          <a:bodyPr wrap="square">
            <a:spAutoFit/>
          </a:bodyPr>
          <a:lstStyle/>
          <a:p>
            <a:r>
              <a:rPr lang="en-US" altLang="ja-JP" sz="2000" dirty="0">
                <a:solidFill>
                  <a:srgbClr val="FF0000"/>
                </a:solidFill>
              </a:rPr>
              <a:t>387</a:t>
            </a:r>
          </a:p>
        </p:txBody>
      </p:sp>
      <p:sp>
        <p:nvSpPr>
          <p:cNvPr id="13" name="テキスト ボックス 12">
            <a:extLst>
              <a:ext uri="{FF2B5EF4-FFF2-40B4-BE49-F238E27FC236}">
                <a16:creationId xmlns:a16="http://schemas.microsoft.com/office/drawing/2014/main" id="{B4A0874D-33F4-320F-FD1E-20DB8E573710}"/>
              </a:ext>
            </a:extLst>
          </p:cNvPr>
          <p:cNvSpPr txBox="1"/>
          <p:nvPr/>
        </p:nvSpPr>
        <p:spPr>
          <a:xfrm>
            <a:off x="8723629" y="5141338"/>
            <a:ext cx="477521" cy="400110"/>
          </a:xfrm>
          <a:prstGeom prst="rect">
            <a:avLst/>
          </a:prstGeom>
          <a:noFill/>
        </p:spPr>
        <p:txBody>
          <a:bodyPr wrap="square">
            <a:spAutoFit/>
          </a:bodyPr>
          <a:lstStyle/>
          <a:p>
            <a:r>
              <a:rPr lang="en-US" altLang="ja-JP" sz="2000" dirty="0">
                <a:solidFill>
                  <a:srgbClr val="FF0000"/>
                </a:solidFill>
              </a:rPr>
              <a:t>82</a:t>
            </a:r>
          </a:p>
        </p:txBody>
      </p:sp>
    </p:spTree>
    <p:extLst>
      <p:ext uri="{BB962C8B-B14F-4D97-AF65-F5344CB8AC3E}">
        <p14:creationId xmlns:p14="http://schemas.microsoft.com/office/powerpoint/2010/main" val="30782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AA23A-1921-3878-C765-18B4B68927DB}"/>
              </a:ext>
            </a:extLst>
          </p:cNvPr>
          <p:cNvSpPr>
            <a:spLocks noGrp="1"/>
          </p:cNvSpPr>
          <p:nvPr>
            <p:ph type="title"/>
          </p:nvPr>
        </p:nvSpPr>
        <p:spPr>
          <a:xfrm>
            <a:off x="0" y="304786"/>
            <a:ext cx="8229600" cy="477837"/>
          </a:xfrm>
        </p:spPr>
        <p:txBody>
          <a:bodyPr>
            <a:normAutofit fontScale="90000"/>
          </a:bodyPr>
          <a:lstStyle/>
          <a:p>
            <a:r>
              <a:rPr kumimoji="1" lang="ja-JP" altLang="en-US" dirty="0"/>
              <a:t>最低賃金額は</a:t>
            </a:r>
            <a:r>
              <a:rPr lang="en-US" altLang="ja-JP" dirty="0"/>
              <a:t>1.4</a:t>
            </a:r>
            <a:r>
              <a:rPr lang="ja-JP" altLang="en-US" dirty="0"/>
              <a:t>倍に</a:t>
            </a:r>
            <a:br>
              <a:rPr lang="en-US" altLang="ja-JP" dirty="0"/>
            </a:br>
            <a:r>
              <a:rPr lang="en-US" altLang="ja-JP" sz="3100" dirty="0"/>
              <a:t>2002</a:t>
            </a:r>
            <a:r>
              <a:rPr lang="ja-JP" altLang="en-US" sz="3100" dirty="0"/>
              <a:t>年⇒</a:t>
            </a:r>
            <a:r>
              <a:rPr lang="en-US" altLang="ja-JP" sz="3100" dirty="0"/>
              <a:t>2021</a:t>
            </a:r>
            <a:r>
              <a:rPr lang="ja-JP" altLang="en-US" sz="3100" dirty="0"/>
              <a:t>年</a:t>
            </a:r>
            <a:endParaRPr kumimoji="1" lang="ja-JP" altLang="en-US" dirty="0"/>
          </a:p>
        </p:txBody>
      </p:sp>
      <p:graphicFrame>
        <p:nvGraphicFramePr>
          <p:cNvPr id="5" name="グラフ 4">
            <a:extLst>
              <a:ext uri="{FF2B5EF4-FFF2-40B4-BE49-F238E27FC236}">
                <a16:creationId xmlns:a16="http://schemas.microsoft.com/office/drawing/2014/main" id="{A280F6F9-53B4-B400-9AEB-F540475FDE47}"/>
              </a:ext>
            </a:extLst>
          </p:cNvPr>
          <p:cNvGraphicFramePr>
            <a:graphicFrameLocks/>
          </p:cNvGraphicFramePr>
          <p:nvPr/>
        </p:nvGraphicFramePr>
        <p:xfrm>
          <a:off x="733425" y="990600"/>
          <a:ext cx="7724774" cy="586739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5B25E2C2-8115-09BD-2619-3CBCAADABE3F}"/>
              </a:ext>
            </a:extLst>
          </p:cNvPr>
          <p:cNvSpPr txBox="1"/>
          <p:nvPr/>
        </p:nvSpPr>
        <p:spPr>
          <a:xfrm>
            <a:off x="1333500" y="4877871"/>
            <a:ext cx="105727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663</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45CC489A-8112-F966-81BB-494D6D5D1768}"/>
              </a:ext>
            </a:extLst>
          </p:cNvPr>
          <p:cNvSpPr txBox="1"/>
          <p:nvPr/>
        </p:nvSpPr>
        <p:spPr>
          <a:xfrm>
            <a:off x="7734300" y="1248846"/>
            <a:ext cx="135255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930</a:t>
            </a:r>
            <a:r>
              <a:rPr kumimoji="0"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a:extLst>
              <a:ext uri="{FF2B5EF4-FFF2-40B4-BE49-F238E27FC236}">
                <a16:creationId xmlns:a16="http://schemas.microsoft.com/office/drawing/2014/main" id="{591A2728-0B07-9D90-39B0-8A63A0D41492}"/>
              </a:ext>
            </a:extLst>
          </p:cNvPr>
          <p:cNvSpPr txBox="1"/>
          <p:nvPr/>
        </p:nvSpPr>
        <p:spPr>
          <a:xfrm>
            <a:off x="4595812" y="3693466"/>
            <a:ext cx="10668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749</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a:t>
            </a:r>
          </a:p>
        </p:txBody>
      </p:sp>
      <p:sp>
        <p:nvSpPr>
          <p:cNvPr id="4" name="テキスト ボックス 3">
            <a:extLst>
              <a:ext uri="{FF2B5EF4-FFF2-40B4-BE49-F238E27FC236}">
                <a16:creationId xmlns:a16="http://schemas.microsoft.com/office/drawing/2014/main" id="{B8C72F2B-E73E-1085-4FDF-3C4B1B636406}"/>
              </a:ext>
            </a:extLst>
          </p:cNvPr>
          <p:cNvSpPr txBox="1"/>
          <p:nvPr/>
        </p:nvSpPr>
        <p:spPr>
          <a:xfrm>
            <a:off x="4890052" y="4906400"/>
            <a:ext cx="4905955"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　　　</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930</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　　　</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961</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引上げ）</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2023</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　　</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1,002</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4.1</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％引上げ）</a:t>
            </a:r>
          </a:p>
        </p:txBody>
      </p:sp>
    </p:spTree>
    <p:extLst>
      <p:ext uri="{BB962C8B-B14F-4D97-AF65-F5344CB8AC3E}">
        <p14:creationId xmlns:p14="http://schemas.microsoft.com/office/powerpoint/2010/main" val="38988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E9B6BFF-8E7E-B642-55A3-31A39265CC39}"/>
              </a:ext>
            </a:extLst>
          </p:cNvPr>
          <p:cNvPicPr>
            <a:picLocks noChangeAspect="1"/>
          </p:cNvPicPr>
          <p:nvPr/>
        </p:nvPicPr>
        <p:blipFill>
          <a:blip r:embed="rId2"/>
          <a:stretch>
            <a:fillRect/>
          </a:stretch>
        </p:blipFill>
        <p:spPr>
          <a:xfrm>
            <a:off x="458859" y="1091964"/>
            <a:ext cx="7394821" cy="5766036"/>
          </a:xfrm>
          <a:prstGeom prst="rect">
            <a:avLst/>
          </a:prstGeom>
        </p:spPr>
      </p:pic>
      <p:pic>
        <p:nvPicPr>
          <p:cNvPr id="7" name="図 6">
            <a:extLst>
              <a:ext uri="{FF2B5EF4-FFF2-40B4-BE49-F238E27FC236}">
                <a16:creationId xmlns:a16="http://schemas.microsoft.com/office/drawing/2014/main" id="{FE3B39F9-4F3F-08A6-F595-1B0EB763073C}"/>
              </a:ext>
            </a:extLst>
          </p:cNvPr>
          <p:cNvPicPr>
            <a:picLocks noChangeAspect="1"/>
          </p:cNvPicPr>
          <p:nvPr/>
        </p:nvPicPr>
        <p:blipFill>
          <a:blip r:embed="rId3"/>
          <a:stretch>
            <a:fillRect/>
          </a:stretch>
        </p:blipFill>
        <p:spPr>
          <a:xfrm>
            <a:off x="136616" y="111760"/>
            <a:ext cx="8870768" cy="883920"/>
          </a:xfrm>
          <a:prstGeom prst="rect">
            <a:avLst/>
          </a:prstGeom>
        </p:spPr>
      </p:pic>
    </p:spTree>
    <p:extLst>
      <p:ext uri="{BB962C8B-B14F-4D97-AF65-F5344CB8AC3E}">
        <p14:creationId xmlns:p14="http://schemas.microsoft.com/office/powerpoint/2010/main" val="205549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91264" cy="457199"/>
          </a:xfrm>
        </p:spPr>
        <p:txBody>
          <a:bodyPr>
            <a:normAutofit fontScale="90000"/>
          </a:bodyPr>
          <a:lstStyle/>
          <a:p>
            <a:r>
              <a:rPr kumimoji="1" lang="ja-JP" altLang="en-US" u="sng" dirty="0"/>
              <a:t>本日のお話し　</a:t>
            </a:r>
          </a:p>
        </p:txBody>
      </p:sp>
      <p:sp>
        <p:nvSpPr>
          <p:cNvPr id="3" name="コンテンツ プレースホルダ 2"/>
          <p:cNvSpPr>
            <a:spLocks noGrp="1"/>
          </p:cNvSpPr>
          <p:nvPr>
            <p:ph idx="1"/>
          </p:nvPr>
        </p:nvSpPr>
        <p:spPr>
          <a:xfrm>
            <a:off x="251520" y="980728"/>
            <a:ext cx="8784976" cy="5877272"/>
          </a:xfrm>
        </p:spPr>
        <p:txBody>
          <a:bodyPr>
            <a:normAutofit/>
          </a:bodyPr>
          <a:lstStyle/>
          <a:p>
            <a:pPr>
              <a:buNone/>
            </a:pPr>
            <a:r>
              <a:rPr lang="en-US" altLang="ja-JP" sz="2000" dirty="0">
                <a:solidFill>
                  <a:schemeClr val="tx2"/>
                </a:solidFill>
              </a:rPr>
              <a:t>※</a:t>
            </a:r>
            <a:r>
              <a:rPr lang="ja-JP" altLang="en-US" sz="2000" dirty="0">
                <a:solidFill>
                  <a:schemeClr val="tx2"/>
                </a:solidFill>
              </a:rPr>
              <a:t>　いわゆるノウハウセミナー（経営対策セミナー、加算取得セミナー）ではありません。介護を守り発展させる立場から今回の介護報酬改定の問題点や狙いを考える学習会です。</a:t>
            </a:r>
            <a:endParaRPr lang="en-US" altLang="ja-JP" sz="2000" dirty="0">
              <a:solidFill>
                <a:schemeClr val="tx2"/>
              </a:solidFill>
            </a:endParaRPr>
          </a:p>
          <a:p>
            <a:pPr>
              <a:buNone/>
            </a:pPr>
            <a:r>
              <a:rPr lang="ja-JP" altLang="ja-JP" dirty="0">
                <a:solidFill>
                  <a:schemeClr val="tx2"/>
                </a:solidFill>
              </a:rPr>
              <a:t>１</a:t>
            </a:r>
            <a:r>
              <a:rPr lang="ja-JP" altLang="ja-JP" dirty="0"/>
              <a:t>　</a:t>
            </a:r>
            <a:r>
              <a:rPr lang="en-US" altLang="ja-JP" dirty="0"/>
              <a:t>2024</a:t>
            </a:r>
            <a:r>
              <a:rPr lang="ja-JP" altLang="en-US" dirty="0"/>
              <a:t>年介護報酬改定の歴史的位置</a:t>
            </a:r>
            <a:endParaRPr lang="en-US" altLang="ja-JP" dirty="0"/>
          </a:p>
          <a:p>
            <a:pPr>
              <a:buNone/>
            </a:pPr>
            <a:r>
              <a:rPr lang="ja-JP" altLang="en-US" dirty="0"/>
              <a:t>　　訪問介護の基本報酬引き下げ中止させよう　</a:t>
            </a:r>
            <a:endParaRPr lang="ja-JP" altLang="ja-JP" dirty="0"/>
          </a:p>
          <a:p>
            <a:pPr>
              <a:buNone/>
            </a:pPr>
            <a:r>
              <a:rPr lang="ja-JP" altLang="ja-JP" dirty="0"/>
              <a:t>２　</a:t>
            </a:r>
            <a:r>
              <a:rPr lang="en-US" altLang="ja-JP" dirty="0"/>
              <a:t>2024</a:t>
            </a:r>
            <a:r>
              <a:rPr lang="ja-JP" altLang="en-US" dirty="0"/>
              <a:t>年</a:t>
            </a:r>
            <a:r>
              <a:rPr lang="ja-JP" altLang="ja-JP" dirty="0"/>
              <a:t>介護報酬改定</a:t>
            </a:r>
            <a:r>
              <a:rPr lang="ja-JP" altLang="en-US" dirty="0"/>
              <a:t>の内容と</a:t>
            </a:r>
            <a:r>
              <a:rPr lang="ja-JP" altLang="en-US" sz="2800" dirty="0"/>
              <a:t>問題点</a:t>
            </a:r>
            <a:endParaRPr lang="en-US" altLang="ja-JP" sz="2800" dirty="0"/>
          </a:p>
          <a:p>
            <a:pPr>
              <a:buNone/>
            </a:pPr>
            <a:r>
              <a:rPr lang="ja-JP" altLang="en-US" sz="2800" dirty="0"/>
              <a:t>　　処遇改善加算一本化の持つ意味と問題点</a:t>
            </a:r>
            <a:endParaRPr lang="en-US" altLang="ja-JP" sz="2800" dirty="0"/>
          </a:p>
          <a:p>
            <a:pPr>
              <a:buNone/>
            </a:pPr>
            <a:r>
              <a:rPr lang="ja-JP" altLang="en-US" sz="2800" dirty="0"/>
              <a:t>　　介護報酬改定の概要　</a:t>
            </a:r>
            <a:endParaRPr lang="en-US" altLang="ja-JP" sz="2800" dirty="0"/>
          </a:p>
          <a:p>
            <a:pPr>
              <a:buNone/>
            </a:pPr>
            <a:r>
              <a:rPr lang="ja-JP" altLang="en-US" dirty="0"/>
              <a:t>３　在宅サービスの介護報酬改定の特徴</a:t>
            </a:r>
            <a:endParaRPr lang="en-US" altLang="ja-JP" dirty="0"/>
          </a:p>
          <a:p>
            <a:pPr>
              <a:buNone/>
            </a:pPr>
            <a:r>
              <a:rPr lang="ja-JP" altLang="en-US" sz="2400" dirty="0">
                <a:solidFill>
                  <a:srgbClr val="FF0000"/>
                </a:solidFill>
              </a:rPr>
              <a:t>①訪問介護、②通所介護、③通所リハビリテーション、④居宅介護支援</a:t>
            </a:r>
          </a:p>
          <a:p>
            <a:pPr>
              <a:buNone/>
            </a:pPr>
            <a:r>
              <a:rPr lang="ja-JP" altLang="en-US" sz="3600" dirty="0"/>
              <a:t>私たちはどう考え、行動すべきか</a:t>
            </a:r>
            <a:endParaRPr lang="en-US" altLang="ja-JP"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0B28A92-A95A-7AD0-AB6A-8DEAC2B5C9AF}"/>
              </a:ext>
            </a:extLst>
          </p:cNvPr>
          <p:cNvSpPr>
            <a:spLocks noGrp="1"/>
          </p:cNvSpPr>
          <p:nvPr>
            <p:ph idx="1"/>
          </p:nvPr>
        </p:nvSpPr>
        <p:spPr>
          <a:xfrm>
            <a:off x="264160" y="71121"/>
            <a:ext cx="8595360" cy="6786880"/>
          </a:xfrm>
        </p:spPr>
        <p:txBody>
          <a:bodyPr>
            <a:normAutofit fontScale="55000" lnSpcReduction="20000"/>
          </a:bodyPr>
          <a:lstStyle/>
          <a:p>
            <a:pPr marL="0" indent="0">
              <a:lnSpc>
                <a:spcPct val="120000"/>
              </a:lnSpc>
              <a:buNone/>
            </a:pPr>
            <a:r>
              <a:rPr kumimoji="1" lang="ja-JP" altLang="en-US" sz="4000" dirty="0">
                <a:latin typeface="ＭＳ ゴシック" panose="020B0609070205080204" pitchFamily="49" charset="-128"/>
                <a:ea typeface="ＭＳ ゴシック" panose="020B0609070205080204" pitchFamily="49" charset="-128"/>
              </a:rPr>
              <a:t>　これでは一部の地域を除き、地域包括ケアシステム、在宅介護は机上の空論となる道を突き進むだろう。なぜ今、訪問系サービスの基本報酬だけが引き下げとなるのか。全く理解できない！</a:t>
            </a:r>
            <a:endParaRPr kumimoji="1" lang="en-US" altLang="ja-JP" sz="4000" dirty="0">
              <a:latin typeface="ＭＳ ゴシック" panose="020B0609070205080204" pitchFamily="49" charset="-128"/>
              <a:ea typeface="ＭＳ ゴシック" panose="020B0609070205080204" pitchFamily="49" charset="-128"/>
            </a:endParaRPr>
          </a:p>
          <a:p>
            <a:pPr marL="0" indent="0">
              <a:lnSpc>
                <a:spcPct val="120000"/>
              </a:lnSpc>
              <a:buNone/>
            </a:pPr>
            <a:r>
              <a:rPr kumimoji="1" lang="ja-JP" altLang="en-US" sz="4000" dirty="0">
                <a:latin typeface="ＭＳ ゴシック" panose="020B0609070205080204" pitchFamily="49" charset="-128"/>
                <a:ea typeface="ＭＳ ゴシック" panose="020B0609070205080204" pitchFamily="49" charset="-128"/>
              </a:rPr>
              <a:t>◆ 国は在宅介護を諦めた？</a:t>
            </a:r>
          </a:p>
          <a:p>
            <a:pPr marL="0" indent="0">
              <a:lnSpc>
                <a:spcPct val="120000"/>
              </a:lnSpc>
              <a:buNone/>
            </a:pPr>
            <a:r>
              <a:rPr kumimoji="1" lang="ja-JP" altLang="en-US" sz="4000" dirty="0">
                <a:latin typeface="ＭＳ ゴシック" panose="020B0609070205080204" pitchFamily="49" charset="-128"/>
                <a:ea typeface="ＭＳ ゴシック" panose="020B0609070205080204" pitchFamily="49" charset="-128"/>
              </a:rPr>
              <a:t>　今回は全体のプラス改定が決まっていたため、どのサービスでも幾ばくかの基本報酬の引き上げが期待されていた。最低でも現状維持は固く、まして引き下げは多くの人にとって想定外だったに違いない。</a:t>
            </a:r>
          </a:p>
          <a:p>
            <a:pPr marL="0" indent="0">
              <a:lnSpc>
                <a:spcPct val="120000"/>
              </a:lnSpc>
              <a:buNone/>
            </a:pPr>
            <a:r>
              <a:rPr kumimoji="1" lang="ja-JP" altLang="en-US" sz="4000" dirty="0">
                <a:latin typeface="ＭＳ ゴシック" panose="020B0609070205080204" pitchFamily="49" charset="-128"/>
                <a:ea typeface="ＭＳ ゴシック" panose="020B0609070205080204" pitchFamily="49" charset="-128"/>
              </a:rPr>
              <a:t>　当然、直近の「経営実態調査」の結果で施設系の厳しさが明らかになっていたため、特養や老健などの基本報酬の大幅な引き上げは予想できた。しかし、まさか訪問介護が引き下げになるとは</a:t>
            </a:r>
            <a:r>
              <a:rPr kumimoji="1" lang="en-US" altLang="ja-JP" sz="4000" dirty="0">
                <a:latin typeface="ＭＳ ゴシック" panose="020B0609070205080204" pitchFamily="49" charset="-128"/>
                <a:ea typeface="ＭＳ ゴシック" panose="020B0609070205080204" pitchFamily="49" charset="-128"/>
              </a:rPr>
              <a:t>…</a:t>
            </a:r>
            <a:r>
              <a:rPr kumimoji="1" lang="ja-JP" altLang="en-US" sz="4000" dirty="0">
                <a:latin typeface="ＭＳ ゴシック" panose="020B0609070205080204" pitchFamily="49" charset="-128"/>
                <a:ea typeface="ＭＳ ゴシック" panose="020B0609070205080204" pitchFamily="49" charset="-128"/>
              </a:rPr>
              <a:t>。その下げ幅も以下の通りかなり大きい。</a:t>
            </a:r>
            <a:endParaRPr kumimoji="1" lang="en-US" altLang="ja-JP" sz="4000" dirty="0">
              <a:latin typeface="ＭＳ ゴシック" panose="020B0609070205080204" pitchFamily="49" charset="-128"/>
              <a:ea typeface="ＭＳ ゴシック" panose="020B0609070205080204" pitchFamily="49" charset="-128"/>
            </a:endParaRPr>
          </a:p>
          <a:p>
            <a:pPr marL="0" indent="0">
              <a:lnSpc>
                <a:spcPct val="120000"/>
              </a:lnSpc>
              <a:buNone/>
            </a:pPr>
            <a:r>
              <a:rPr kumimoji="1" lang="ja-JP" altLang="en-US" sz="4000" dirty="0">
                <a:latin typeface="ＭＳ ゴシック" panose="020B0609070205080204" pitchFamily="49" charset="-128"/>
                <a:ea typeface="ＭＳ ゴシック" panose="020B0609070205080204" pitchFamily="49" charset="-128"/>
              </a:rPr>
              <a:t>　団塊の世代の要介護者が増えていく今後は、地域包括ケアシステムの深化が欠かせない。厚労省もそう言っているのだから、在宅介護の主力の訪問介護を拡充すべきではないだろうか。</a:t>
            </a:r>
          </a:p>
          <a:p>
            <a:pPr marL="0" indent="0">
              <a:lnSpc>
                <a:spcPct val="120000"/>
              </a:lnSpc>
              <a:buNone/>
            </a:pPr>
            <a:r>
              <a:rPr kumimoji="1" lang="ja-JP" altLang="en-US" sz="4000" dirty="0">
                <a:latin typeface="ＭＳ ゴシック" panose="020B0609070205080204" pitchFamily="49" charset="-128"/>
                <a:ea typeface="ＭＳ ゴシック" panose="020B0609070205080204" pitchFamily="49" charset="-128"/>
              </a:rPr>
              <a:t>　今回の基本報酬の大幅な引き下げによって、新規参入の事業者は少なくなるに違いない。国は在宅介護の推進を諦めた − 。世間でそう思われても仕方がない。</a:t>
            </a:r>
          </a:p>
          <a:p>
            <a:pPr marL="0" indent="0">
              <a:buNone/>
            </a:pP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093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FB0F0A3A-FBDF-FE2D-0CE5-DD18A70C29F7}"/>
              </a:ext>
            </a:extLst>
          </p:cNvPr>
          <p:cNvGraphicFramePr>
            <a:graphicFrameLocks noGrp="1"/>
          </p:cNvGraphicFramePr>
          <p:nvPr>
            <p:extLst>
              <p:ext uri="{D42A27DB-BD31-4B8C-83A1-F6EECF244321}">
                <p14:modId xmlns:p14="http://schemas.microsoft.com/office/powerpoint/2010/main" val="3139418957"/>
              </p:ext>
            </p:extLst>
          </p:nvPr>
        </p:nvGraphicFramePr>
        <p:xfrm>
          <a:off x="457200" y="690880"/>
          <a:ext cx="8610598" cy="5715731"/>
        </p:xfrm>
        <a:graphic>
          <a:graphicData uri="http://schemas.openxmlformats.org/drawingml/2006/table">
            <a:tbl>
              <a:tblPr>
                <a:tableStyleId>{5C22544A-7EE6-4342-B048-85BDC9FD1C3A}</a:tableStyleId>
              </a:tblPr>
              <a:tblGrid>
                <a:gridCol w="1493520">
                  <a:extLst>
                    <a:ext uri="{9D8B030D-6E8A-4147-A177-3AD203B41FA5}">
                      <a16:colId xmlns:a16="http://schemas.microsoft.com/office/drawing/2014/main" val="3821229545"/>
                    </a:ext>
                  </a:extLst>
                </a:gridCol>
                <a:gridCol w="3840480">
                  <a:extLst>
                    <a:ext uri="{9D8B030D-6E8A-4147-A177-3AD203B41FA5}">
                      <a16:colId xmlns:a16="http://schemas.microsoft.com/office/drawing/2014/main" val="1272448601"/>
                    </a:ext>
                  </a:extLst>
                </a:gridCol>
                <a:gridCol w="772160">
                  <a:extLst>
                    <a:ext uri="{9D8B030D-6E8A-4147-A177-3AD203B41FA5}">
                      <a16:colId xmlns:a16="http://schemas.microsoft.com/office/drawing/2014/main" val="2538724517"/>
                    </a:ext>
                  </a:extLst>
                </a:gridCol>
                <a:gridCol w="894080">
                  <a:extLst>
                    <a:ext uri="{9D8B030D-6E8A-4147-A177-3AD203B41FA5}">
                      <a16:colId xmlns:a16="http://schemas.microsoft.com/office/drawing/2014/main" val="4067435260"/>
                    </a:ext>
                  </a:extLst>
                </a:gridCol>
                <a:gridCol w="660400">
                  <a:extLst>
                    <a:ext uri="{9D8B030D-6E8A-4147-A177-3AD203B41FA5}">
                      <a16:colId xmlns:a16="http://schemas.microsoft.com/office/drawing/2014/main" val="3907053791"/>
                    </a:ext>
                  </a:extLst>
                </a:gridCol>
                <a:gridCol w="949958">
                  <a:extLst>
                    <a:ext uri="{9D8B030D-6E8A-4147-A177-3AD203B41FA5}">
                      <a16:colId xmlns:a16="http://schemas.microsoft.com/office/drawing/2014/main" val="394448207"/>
                    </a:ext>
                  </a:extLst>
                </a:gridCol>
              </a:tblGrid>
              <a:tr h="566550">
                <a:tc>
                  <a:txBody>
                    <a:bodyPr/>
                    <a:lstStyle/>
                    <a:p>
                      <a:pPr algn="l"/>
                      <a:r>
                        <a:rPr lang="ja-JP" sz="1800" kern="100" dirty="0">
                          <a:effectLst/>
                          <a:latin typeface="ＭＳ ゴシック" panose="020B0609070205080204" pitchFamily="49" charset="-128"/>
                          <a:ea typeface="ＭＳ ゴシック" panose="020B0609070205080204" pitchFamily="49" charset="-128"/>
                        </a:rPr>
                        <a:t>サービス種別</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設定</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改定前</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2000" kern="100">
                          <a:effectLst/>
                          <a:latin typeface="ＭＳ ゴシック" panose="020B0609070205080204" pitchFamily="49" charset="-128"/>
                          <a:ea typeface="ＭＳ ゴシック" panose="020B0609070205080204" pitchFamily="49" charset="-128"/>
                        </a:rPr>
                        <a:t>改定後</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l"/>
                      <a:r>
                        <a:rPr lang="ja-JP" sz="2000" kern="100">
                          <a:effectLst/>
                          <a:latin typeface="ＭＳ ゴシック" panose="020B0609070205080204" pitchFamily="49" charset="-128"/>
                          <a:ea typeface="ＭＳ ゴシック" panose="020B0609070205080204" pitchFamily="49" charset="-128"/>
                        </a:rPr>
                        <a:t>増減</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2000" kern="100">
                          <a:effectLst/>
                          <a:latin typeface="ＭＳ ゴシック" panose="020B0609070205080204" pitchFamily="49" charset="-128"/>
                          <a:ea typeface="ＭＳ ゴシック" panose="020B0609070205080204" pitchFamily="49" charset="-128"/>
                        </a:rPr>
                        <a:t>率</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81762635"/>
                  </a:ext>
                </a:extLst>
              </a:tr>
              <a:tr h="291705">
                <a:tc>
                  <a:txBody>
                    <a:bodyPr/>
                    <a:lstStyle/>
                    <a:p>
                      <a:pPr algn="l"/>
                      <a:r>
                        <a:rPr lang="ja-JP" sz="1800" kern="100" dirty="0">
                          <a:effectLst/>
                          <a:latin typeface="ＭＳ ゴシック" panose="020B0609070205080204" pitchFamily="49" charset="-128"/>
                          <a:ea typeface="ＭＳ ゴシック" panose="020B0609070205080204" pitchFamily="49" charset="-128"/>
                        </a:rPr>
                        <a:t>居宅介護支援</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要介護３～５</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1398</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1411</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13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0.9%</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3150845582"/>
                  </a:ext>
                </a:extLst>
              </a:tr>
              <a:tr h="321180">
                <a:tc rowSpan="3">
                  <a:txBody>
                    <a:bodyPr/>
                    <a:lstStyle/>
                    <a:p>
                      <a:pPr algn="l"/>
                      <a:r>
                        <a:rPr lang="ja-JP" sz="1800" kern="100" dirty="0">
                          <a:effectLst/>
                          <a:latin typeface="ＭＳ ゴシック" panose="020B0609070205080204" pitchFamily="49" charset="-128"/>
                          <a:ea typeface="ＭＳ ゴシック" panose="020B0609070205080204" pitchFamily="49" charset="-128"/>
                        </a:rPr>
                        <a:t>訪問介護</a:t>
                      </a:r>
                    </a:p>
                    <a:p>
                      <a:pPr algn="l"/>
                      <a:r>
                        <a:rPr lang="ja-JP" sz="1800" kern="100" dirty="0">
                          <a:effectLst/>
                          <a:latin typeface="ＭＳ ゴシック" panose="020B0609070205080204" pitchFamily="49" charset="-128"/>
                          <a:ea typeface="ＭＳ ゴシック" panose="020B0609070205080204" pitchFamily="49" charset="-128"/>
                        </a:rPr>
                        <a:t>　</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dirty="0">
                          <a:effectLst/>
                          <a:latin typeface="ＭＳ ゴシック" panose="020B0609070205080204" pitchFamily="49" charset="-128"/>
                          <a:ea typeface="ＭＳ ゴシック" panose="020B0609070205080204" pitchFamily="49" charset="-128"/>
                        </a:rPr>
                        <a:t>身体介護３０分以上１時間未満</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396</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dirty="0">
                          <a:effectLst/>
                          <a:latin typeface="ＭＳ ゴシック" panose="020B0609070205080204" pitchFamily="49" charset="-128"/>
                          <a:ea typeface="ＭＳ ゴシック" panose="020B0609070205080204" pitchFamily="49" charset="-128"/>
                        </a:rPr>
                        <a:t>387</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ja-JP" sz="2000" kern="100" dirty="0">
                          <a:solidFill>
                            <a:srgbClr val="FF0000"/>
                          </a:solidFill>
                          <a:effectLst/>
                          <a:latin typeface="ＭＳ ゴシック" panose="020B0609070205080204" pitchFamily="49" charset="-128"/>
                          <a:ea typeface="ＭＳ ゴシック" panose="020B0609070205080204" pitchFamily="49" charset="-128"/>
                        </a:rPr>
                        <a:t>▲</a:t>
                      </a:r>
                      <a:r>
                        <a:rPr lang="en-US" sz="2000" kern="100" dirty="0">
                          <a:solidFill>
                            <a:srgbClr val="FF0000"/>
                          </a:solidFill>
                          <a:effectLst/>
                          <a:latin typeface="ＭＳ ゴシック" panose="020B0609070205080204" pitchFamily="49" charset="-128"/>
                          <a:ea typeface="ＭＳ ゴシック" panose="020B0609070205080204" pitchFamily="49" charset="-128"/>
                        </a:rPr>
                        <a:t>9</a:t>
                      </a:r>
                      <a:endParaRPr 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ja-JP" sz="2000" kern="100">
                          <a:solidFill>
                            <a:srgbClr val="FF0000"/>
                          </a:solidFill>
                          <a:effectLst/>
                          <a:latin typeface="ＭＳ ゴシック" panose="020B0609070205080204" pitchFamily="49" charset="-128"/>
                          <a:ea typeface="ＭＳ ゴシック" panose="020B0609070205080204" pitchFamily="49" charset="-128"/>
                        </a:rPr>
                        <a:t>－</a:t>
                      </a:r>
                      <a:r>
                        <a:rPr lang="en-US" sz="2000" kern="100">
                          <a:solidFill>
                            <a:srgbClr val="FF0000"/>
                          </a:solidFill>
                          <a:effectLst/>
                          <a:latin typeface="ＭＳ ゴシック" panose="020B0609070205080204" pitchFamily="49" charset="-128"/>
                          <a:ea typeface="ＭＳ ゴシック" panose="020B0609070205080204" pitchFamily="49" charset="-128"/>
                        </a:rPr>
                        <a:t>2.3%</a:t>
                      </a:r>
                      <a:endParaRPr lang="ja-JP" sz="1800" kern="10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219240530"/>
                  </a:ext>
                </a:extLst>
              </a:tr>
              <a:tr h="291705">
                <a:tc vMerge="1">
                  <a:txBody>
                    <a:bodyPr/>
                    <a:lstStyle/>
                    <a:p>
                      <a:endParaRPr kumimoji="1" lang="ja-JP" altLang="en-US"/>
                    </a:p>
                  </a:txBody>
                  <a:tcPr/>
                </a:tc>
                <a:tc>
                  <a:txBody>
                    <a:bodyPr/>
                    <a:lstStyle/>
                    <a:p>
                      <a:pPr algn="l"/>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身体介護</a:t>
                      </a:r>
                      <a:r>
                        <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時間以上</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579</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567</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ja-JP" altLang="en-US"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a:t>
                      </a:r>
                      <a:endParaRPr 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ja-JP" altLang="en-US"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2.1</a:t>
                      </a:r>
                      <a:r>
                        <a:rPr lang="ja-JP" altLang="en-US"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455194865"/>
                  </a:ext>
                </a:extLst>
              </a:tr>
              <a:tr h="308610">
                <a:tc vMerge="1">
                  <a:txBody>
                    <a:bodyPr/>
                    <a:lstStyle/>
                    <a:p>
                      <a:endParaRPr kumimoji="1" lang="ja-JP" altLang="en-US"/>
                    </a:p>
                  </a:txBody>
                  <a:tcPr/>
                </a:tc>
                <a:tc>
                  <a:txBody>
                    <a:bodyPr/>
                    <a:lstStyle/>
                    <a:p>
                      <a:pPr algn="l"/>
                      <a:r>
                        <a:rPr lang="ja-JP" sz="1800" kern="100" dirty="0">
                          <a:effectLst/>
                          <a:latin typeface="ＭＳ ゴシック" panose="020B0609070205080204" pitchFamily="49" charset="-128"/>
                          <a:ea typeface="ＭＳ ゴシック" panose="020B0609070205080204" pitchFamily="49" charset="-128"/>
                        </a:rPr>
                        <a:t>生活援助４５分以上</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dirty="0">
                          <a:effectLst/>
                          <a:latin typeface="ＭＳ ゴシック" panose="020B0609070205080204" pitchFamily="49" charset="-128"/>
                          <a:ea typeface="ＭＳ ゴシック" panose="020B0609070205080204" pitchFamily="49" charset="-128"/>
                        </a:rPr>
                        <a:t>225</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dirty="0">
                          <a:effectLst/>
                          <a:latin typeface="ＭＳ ゴシック" panose="020B0609070205080204" pitchFamily="49" charset="-128"/>
                          <a:ea typeface="ＭＳ ゴシック" panose="020B0609070205080204" pitchFamily="49" charset="-128"/>
                        </a:rPr>
                        <a:t>220</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ja-JP" sz="2000" kern="100" dirty="0">
                          <a:solidFill>
                            <a:srgbClr val="FF0000"/>
                          </a:solidFill>
                          <a:effectLst/>
                          <a:latin typeface="ＭＳ ゴシック" panose="020B0609070205080204" pitchFamily="49" charset="-128"/>
                          <a:ea typeface="ＭＳ ゴシック" panose="020B0609070205080204" pitchFamily="49" charset="-128"/>
                        </a:rPr>
                        <a:t>▲</a:t>
                      </a:r>
                      <a:r>
                        <a:rPr lang="en-US" sz="2000" kern="100" dirty="0">
                          <a:solidFill>
                            <a:srgbClr val="FF0000"/>
                          </a:solidFill>
                          <a:effectLst/>
                          <a:latin typeface="ＭＳ ゴシック" panose="020B0609070205080204" pitchFamily="49" charset="-128"/>
                          <a:ea typeface="ＭＳ ゴシック" panose="020B0609070205080204" pitchFamily="49" charset="-128"/>
                        </a:rPr>
                        <a:t>5</a:t>
                      </a:r>
                      <a:endParaRPr 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ja-JP" sz="2000" kern="100" dirty="0">
                          <a:solidFill>
                            <a:srgbClr val="FF0000"/>
                          </a:solidFill>
                          <a:effectLst/>
                          <a:latin typeface="ＭＳ ゴシック" panose="020B0609070205080204" pitchFamily="49" charset="-128"/>
                          <a:ea typeface="ＭＳ ゴシック" panose="020B0609070205080204" pitchFamily="49" charset="-128"/>
                        </a:rPr>
                        <a:t>－</a:t>
                      </a:r>
                      <a:r>
                        <a:rPr lang="en-US" sz="2000" kern="100" dirty="0">
                          <a:solidFill>
                            <a:srgbClr val="FF0000"/>
                          </a:solidFill>
                          <a:effectLst/>
                          <a:latin typeface="ＭＳ ゴシック" panose="020B0609070205080204" pitchFamily="49" charset="-128"/>
                          <a:ea typeface="ＭＳ ゴシック" panose="020B0609070205080204" pitchFamily="49" charset="-128"/>
                        </a:rPr>
                        <a:t>2.2%</a:t>
                      </a:r>
                      <a:endParaRPr 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2457996957"/>
                  </a:ext>
                </a:extLst>
              </a:tr>
              <a:tr h="291705">
                <a:tc>
                  <a:txBody>
                    <a:bodyPr/>
                    <a:lstStyle/>
                    <a:p>
                      <a:pPr algn="l"/>
                      <a:r>
                        <a:rPr lang="ja-JP" sz="1800" kern="100">
                          <a:effectLst/>
                          <a:latin typeface="ＭＳ ゴシック" panose="020B0609070205080204" pitchFamily="49" charset="-128"/>
                          <a:ea typeface="ＭＳ ゴシック" panose="020B0609070205080204" pitchFamily="49" charset="-128"/>
                        </a:rPr>
                        <a:t>訪問入浴介護</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dirty="0">
                          <a:effectLst/>
                          <a:latin typeface="ＭＳ ゴシック" panose="020B0609070205080204" pitchFamily="49" charset="-128"/>
                          <a:ea typeface="ＭＳ ゴシック" panose="020B0609070205080204" pitchFamily="49" charset="-128"/>
                        </a:rPr>
                        <a:t>１回</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1260</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1266</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6</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0.5%</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3726128738"/>
                  </a:ext>
                </a:extLst>
              </a:tr>
              <a:tr h="281810">
                <a:tc rowSpan="2">
                  <a:txBody>
                    <a:bodyPr/>
                    <a:lstStyle/>
                    <a:p>
                      <a:pPr algn="l"/>
                      <a:r>
                        <a:rPr lang="ja-JP" sz="1800" kern="100">
                          <a:effectLst/>
                          <a:latin typeface="ＭＳ ゴシック" panose="020B0609070205080204" pitchFamily="49" charset="-128"/>
                          <a:ea typeface="ＭＳ ゴシック" panose="020B0609070205080204" pitchFamily="49" charset="-128"/>
                        </a:rPr>
                        <a:t>訪問看護</a:t>
                      </a:r>
                    </a:p>
                    <a:p>
                      <a:pPr algn="l"/>
                      <a:r>
                        <a:rPr lang="ja-JP" sz="1800" kern="100">
                          <a:effectLst/>
                          <a:latin typeface="ＭＳ ゴシック" panose="020B0609070205080204" pitchFamily="49" charset="-128"/>
                          <a:ea typeface="ＭＳ ゴシック" panose="020B0609070205080204" pitchFamily="49" charset="-128"/>
                        </a:rPr>
                        <a:t>　</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dirty="0">
                          <a:effectLst/>
                          <a:latin typeface="ＭＳ ゴシック" panose="020B0609070205080204" pitchFamily="49" charset="-128"/>
                          <a:ea typeface="ＭＳ ゴシック" panose="020B0609070205080204" pitchFamily="49" charset="-128"/>
                        </a:rPr>
                        <a:t>ステーション２０分未満</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313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313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1</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3088873267"/>
                  </a:ext>
                </a:extLst>
              </a:tr>
              <a:tr h="291705">
                <a:tc vMerge="1">
                  <a:txBody>
                    <a:bodyPr/>
                    <a:lstStyle/>
                    <a:p>
                      <a:endParaRPr kumimoji="1" lang="ja-JP" altLang="en-US"/>
                    </a:p>
                  </a:txBody>
                  <a:tcPr/>
                </a:tc>
                <a:tc>
                  <a:txBody>
                    <a:bodyPr/>
                    <a:lstStyle/>
                    <a:p>
                      <a:pPr algn="l"/>
                      <a:r>
                        <a:rPr lang="en-US" sz="1800" kern="100" dirty="0">
                          <a:effectLst/>
                          <a:latin typeface="ＭＳ ゴシック" panose="020B0609070205080204" pitchFamily="49" charset="-128"/>
                          <a:ea typeface="ＭＳ ゴシック" panose="020B0609070205080204" pitchFamily="49" charset="-128"/>
                        </a:rPr>
                        <a:t>PT,OT,ST</a:t>
                      </a:r>
                      <a:r>
                        <a:rPr lang="ja-JP" sz="1800" kern="100" dirty="0">
                          <a:effectLst/>
                          <a:latin typeface="ＭＳ ゴシック" panose="020B0609070205080204" pitchFamily="49" charset="-128"/>
                          <a:ea typeface="ＭＳ ゴシック" panose="020B0609070205080204" pitchFamily="49" charset="-128"/>
                        </a:rPr>
                        <a:t>１回</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293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294</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1</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2687930601"/>
                  </a:ext>
                </a:extLst>
              </a:tr>
              <a:tr h="291705">
                <a:tc rowSpan="2">
                  <a:txBody>
                    <a:bodyPr/>
                    <a:lstStyle/>
                    <a:p>
                      <a:pPr algn="l"/>
                      <a:r>
                        <a:rPr lang="ja-JP" sz="1800" kern="100">
                          <a:effectLst/>
                          <a:latin typeface="ＭＳ ゴシック" panose="020B0609070205080204" pitchFamily="49" charset="-128"/>
                          <a:ea typeface="ＭＳ ゴシック" panose="020B0609070205080204" pitchFamily="49" charset="-128"/>
                        </a:rPr>
                        <a:t>訪問リハ</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dirty="0">
                          <a:effectLst/>
                          <a:latin typeface="ＭＳ ゴシック" panose="020B0609070205080204" pitchFamily="49" charset="-128"/>
                          <a:ea typeface="ＭＳ ゴシック" panose="020B0609070205080204" pitchFamily="49" charset="-128"/>
                        </a:rPr>
                        <a:t>訪問リハ１回</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307</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308</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1</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2526837388"/>
                  </a:ext>
                </a:extLst>
              </a:tr>
              <a:tr h="291705">
                <a:tc vMerge="1">
                  <a:txBody>
                    <a:bodyPr/>
                    <a:lstStyle/>
                    <a:p>
                      <a:endParaRPr kumimoji="1" lang="ja-JP" altLang="en-US"/>
                    </a:p>
                  </a:txBody>
                  <a:tcPr/>
                </a:tc>
                <a:tc>
                  <a:txBody>
                    <a:bodyPr/>
                    <a:lstStyle/>
                    <a:p>
                      <a:pPr algn="l"/>
                      <a:r>
                        <a:rPr lang="ja-JP" sz="1800" kern="100" dirty="0">
                          <a:effectLst/>
                          <a:latin typeface="ＭＳ ゴシック" panose="020B0609070205080204" pitchFamily="49" charset="-128"/>
                          <a:ea typeface="ＭＳ ゴシック" panose="020B0609070205080204" pitchFamily="49" charset="-128"/>
                        </a:rPr>
                        <a:t>予防訪問リハ</a:t>
                      </a:r>
                      <a:r>
                        <a:rPr lang="en-US" sz="1800" kern="100" dirty="0">
                          <a:effectLst/>
                          <a:latin typeface="ＭＳ ゴシック" panose="020B0609070205080204" pitchFamily="49" charset="-128"/>
                          <a:ea typeface="ＭＳ ゴシック" panose="020B0609070205080204" pitchFamily="49" charset="-128"/>
                        </a:rPr>
                        <a:t>1</a:t>
                      </a:r>
                      <a:r>
                        <a:rPr lang="ja-JP" sz="1800" kern="100" dirty="0">
                          <a:effectLst/>
                          <a:latin typeface="ＭＳ ゴシック" panose="020B0609070205080204" pitchFamily="49" charset="-128"/>
                          <a:ea typeface="ＭＳ ゴシック" panose="020B0609070205080204" pitchFamily="49" charset="-128"/>
                        </a:rPr>
                        <a:t>回</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307</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298</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ja-JP" sz="2000" kern="100" dirty="0">
                          <a:solidFill>
                            <a:srgbClr val="FF0000"/>
                          </a:solidFill>
                          <a:effectLst/>
                          <a:latin typeface="ＭＳ ゴシック" panose="020B0609070205080204" pitchFamily="49" charset="-128"/>
                          <a:ea typeface="ＭＳ ゴシック" panose="020B0609070205080204" pitchFamily="49" charset="-128"/>
                        </a:rPr>
                        <a:t>▲</a:t>
                      </a:r>
                      <a:r>
                        <a:rPr lang="en-US" sz="2000" kern="100" dirty="0">
                          <a:solidFill>
                            <a:srgbClr val="FF0000"/>
                          </a:solidFill>
                          <a:effectLst/>
                          <a:latin typeface="ＭＳ ゴシック" panose="020B0609070205080204" pitchFamily="49" charset="-128"/>
                          <a:ea typeface="ＭＳ ゴシック" panose="020B0609070205080204" pitchFamily="49" charset="-128"/>
                        </a:rPr>
                        <a:t>9</a:t>
                      </a:r>
                      <a:endParaRPr 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ja-JP" sz="2000" kern="100" dirty="0">
                          <a:solidFill>
                            <a:srgbClr val="FF0000"/>
                          </a:solidFill>
                          <a:effectLst/>
                          <a:latin typeface="ＭＳ ゴシック" panose="020B0609070205080204" pitchFamily="49" charset="-128"/>
                          <a:ea typeface="ＭＳ ゴシック" panose="020B0609070205080204" pitchFamily="49" charset="-128"/>
                        </a:rPr>
                        <a:t>－</a:t>
                      </a:r>
                      <a:r>
                        <a:rPr lang="en-US" sz="2000" kern="100" dirty="0">
                          <a:solidFill>
                            <a:srgbClr val="FF0000"/>
                          </a:solidFill>
                          <a:effectLst/>
                          <a:latin typeface="ＭＳ ゴシック" panose="020B0609070205080204" pitchFamily="49" charset="-128"/>
                          <a:ea typeface="ＭＳ ゴシック" panose="020B0609070205080204" pitchFamily="49" charset="-128"/>
                        </a:rPr>
                        <a:t>2.9</a:t>
                      </a:r>
                      <a:r>
                        <a:rPr lang="ja-JP" sz="2000" kern="100" dirty="0">
                          <a:solidFill>
                            <a:srgbClr val="FF0000"/>
                          </a:solidFill>
                          <a:effectLst/>
                          <a:latin typeface="ＭＳ ゴシック" panose="020B0609070205080204" pitchFamily="49" charset="-128"/>
                          <a:ea typeface="ＭＳ ゴシック" panose="020B0609070205080204" pitchFamily="49" charset="-128"/>
                        </a:rPr>
                        <a:t>％</a:t>
                      </a:r>
                      <a:endParaRPr lang="ja-JP" sz="1800" kern="100" dirty="0">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108722047"/>
                  </a:ext>
                </a:extLst>
              </a:tr>
              <a:tr h="225916">
                <a:tc rowSpan="2">
                  <a:txBody>
                    <a:bodyPr/>
                    <a:lstStyle/>
                    <a:p>
                      <a:pPr algn="l"/>
                      <a:r>
                        <a:rPr lang="ja-JP" sz="1800" kern="100">
                          <a:effectLst/>
                          <a:latin typeface="ＭＳ ゴシック" panose="020B0609070205080204" pitchFamily="49" charset="-128"/>
                          <a:ea typeface="ＭＳ ゴシック" panose="020B0609070205080204" pitchFamily="49" charset="-128"/>
                        </a:rPr>
                        <a:t>通所介護</a:t>
                      </a:r>
                    </a:p>
                    <a:p>
                      <a:pPr algn="l"/>
                      <a:r>
                        <a:rPr lang="ja-JP" sz="1800" kern="100">
                          <a:effectLst/>
                          <a:latin typeface="ＭＳ ゴシック" panose="020B0609070205080204" pitchFamily="49" charset="-128"/>
                          <a:ea typeface="ＭＳ ゴシック" panose="020B0609070205080204" pitchFamily="49" charset="-128"/>
                        </a:rPr>
                        <a:t>　</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通常規模・７時間以上８時間未満</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dirty="0">
                          <a:effectLst/>
                          <a:latin typeface="ＭＳ ゴシック" panose="020B0609070205080204" pitchFamily="49" charset="-128"/>
                          <a:ea typeface="ＭＳ ゴシック" panose="020B0609070205080204" pitchFamily="49" charset="-128"/>
                        </a:rPr>
                        <a:t>896</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900</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4</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0.4%</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3350599630"/>
                  </a:ext>
                </a:extLst>
              </a:tr>
              <a:tr h="371966">
                <a:tc vMerge="1">
                  <a:txBody>
                    <a:bodyPr/>
                    <a:lstStyle/>
                    <a:p>
                      <a:endParaRPr kumimoji="1" lang="ja-JP" altLang="en-US"/>
                    </a:p>
                  </a:txBody>
                  <a:tcPr/>
                </a:tc>
                <a:tc>
                  <a:txBody>
                    <a:bodyPr/>
                    <a:lstStyle/>
                    <a:p>
                      <a:pPr algn="l"/>
                      <a:r>
                        <a:rPr lang="ja-JP" sz="1800" kern="100">
                          <a:effectLst/>
                          <a:latin typeface="ＭＳ ゴシック" panose="020B0609070205080204" pitchFamily="49" charset="-128"/>
                          <a:ea typeface="ＭＳ ゴシック" panose="020B0609070205080204" pitchFamily="49" charset="-128"/>
                        </a:rPr>
                        <a:t>大規模Ⅱ７時間以上８時間未満</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dirty="0">
                          <a:effectLst/>
                          <a:latin typeface="ＭＳ ゴシック" panose="020B0609070205080204" pitchFamily="49" charset="-128"/>
                          <a:ea typeface="ＭＳ ゴシック" panose="020B0609070205080204" pitchFamily="49" charset="-128"/>
                        </a:rPr>
                        <a:t>826</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830</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4</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0.5%</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4105240011"/>
                  </a:ext>
                </a:extLst>
              </a:tr>
              <a:tr h="304800">
                <a:tc rowSpan="2">
                  <a:txBody>
                    <a:bodyPr/>
                    <a:lstStyle/>
                    <a:p>
                      <a:pPr algn="l"/>
                      <a:r>
                        <a:rPr lang="ja-JP" sz="1800" kern="100">
                          <a:effectLst/>
                          <a:latin typeface="ＭＳ ゴシック" panose="020B0609070205080204" pitchFamily="49" charset="-128"/>
                          <a:ea typeface="ＭＳ ゴシック" panose="020B0609070205080204" pitchFamily="49" charset="-128"/>
                        </a:rPr>
                        <a:t>通所リハ</a:t>
                      </a:r>
                    </a:p>
                    <a:p>
                      <a:pPr algn="l"/>
                      <a:r>
                        <a:rPr lang="ja-JP" sz="1800" kern="100">
                          <a:effectLst/>
                          <a:latin typeface="ＭＳ ゴシック" panose="020B0609070205080204" pitchFamily="49" charset="-128"/>
                          <a:ea typeface="ＭＳ ゴシック" panose="020B0609070205080204" pitchFamily="49" charset="-128"/>
                        </a:rPr>
                        <a:t>　</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通常規模・７時間以上８時間未満</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1039</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dirty="0">
                          <a:effectLst/>
                          <a:latin typeface="ＭＳ ゴシック" panose="020B0609070205080204" pitchFamily="49" charset="-128"/>
                          <a:ea typeface="ＭＳ ゴシック" panose="020B0609070205080204" pitchFamily="49" charset="-128"/>
                        </a:rPr>
                        <a:t>1046</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7</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0.7%</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1159376076"/>
                  </a:ext>
                </a:extLst>
              </a:tr>
              <a:tr h="430530">
                <a:tc vMerge="1">
                  <a:txBody>
                    <a:bodyPr/>
                    <a:lstStyle/>
                    <a:p>
                      <a:endParaRPr kumimoji="1" lang="ja-JP" altLang="en-US"/>
                    </a:p>
                  </a:txBody>
                  <a:tcPr/>
                </a:tc>
                <a:tc>
                  <a:txBody>
                    <a:bodyPr/>
                    <a:lstStyle/>
                    <a:p>
                      <a:pPr algn="l"/>
                      <a:r>
                        <a:rPr lang="ja-JP" sz="1800" kern="100">
                          <a:effectLst/>
                          <a:latin typeface="ＭＳ ゴシック" panose="020B0609070205080204" pitchFamily="49" charset="-128"/>
                          <a:ea typeface="ＭＳ ゴシック" panose="020B0609070205080204" pitchFamily="49" charset="-128"/>
                        </a:rPr>
                        <a:t>大規模Ⅱ・７時間以上８時間未満</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973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dirty="0">
                          <a:effectLst/>
                          <a:latin typeface="ＭＳ ゴシック" panose="020B0609070205080204" pitchFamily="49" charset="-128"/>
                          <a:ea typeface="ＭＳ ゴシック" panose="020B0609070205080204" pitchFamily="49" charset="-128"/>
                        </a:rPr>
                        <a:t>983</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10</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1.0%</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4279372699"/>
                  </a:ext>
                </a:extLst>
              </a:tr>
              <a:tr h="291705">
                <a:tc>
                  <a:txBody>
                    <a:bodyPr/>
                    <a:lstStyle/>
                    <a:p>
                      <a:pPr algn="l"/>
                      <a:r>
                        <a:rPr lang="ja-JP" sz="1800" kern="100">
                          <a:effectLst/>
                          <a:latin typeface="ＭＳ ゴシック" panose="020B0609070205080204" pitchFamily="49" charset="-128"/>
                          <a:ea typeface="ＭＳ ゴシック" panose="020B0609070205080204" pitchFamily="49" charset="-128"/>
                        </a:rPr>
                        <a:t>短期入所</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単独型・従来型個室</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778</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dirty="0">
                          <a:effectLst/>
                          <a:latin typeface="ＭＳ ゴシック" panose="020B0609070205080204" pitchFamily="49" charset="-128"/>
                          <a:ea typeface="ＭＳ ゴシック" panose="020B0609070205080204" pitchFamily="49" charset="-128"/>
                        </a:rPr>
                        <a:t>787</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dirty="0">
                          <a:effectLst/>
                          <a:latin typeface="ＭＳ ゴシック" panose="020B0609070205080204" pitchFamily="49" charset="-128"/>
                          <a:ea typeface="ＭＳ ゴシック" panose="020B0609070205080204" pitchFamily="49" charset="-128"/>
                        </a:rPr>
                        <a:t>9</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1.2%</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528417929"/>
                  </a:ext>
                </a:extLst>
              </a:tr>
              <a:tr h="291705">
                <a:tc>
                  <a:txBody>
                    <a:bodyPr/>
                    <a:lstStyle/>
                    <a:p>
                      <a:pPr algn="l"/>
                      <a:r>
                        <a:rPr lang="ja-JP" sz="1800" kern="100">
                          <a:effectLst/>
                          <a:latin typeface="ＭＳ ゴシック" panose="020B0609070205080204" pitchFamily="49" charset="-128"/>
                          <a:ea typeface="ＭＳ ゴシック" panose="020B0609070205080204" pitchFamily="49" charset="-128"/>
                        </a:rPr>
                        <a:t>老人福祉施設</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ユニット型個室</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793</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815</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dirty="0">
                          <a:effectLst/>
                          <a:latin typeface="ＭＳ ゴシック" panose="020B0609070205080204" pitchFamily="49" charset="-128"/>
                          <a:ea typeface="ＭＳ ゴシック" panose="020B0609070205080204" pitchFamily="49" charset="-128"/>
                        </a:rPr>
                        <a:t>22</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dirty="0">
                          <a:effectLst/>
                          <a:latin typeface="ＭＳ ゴシック" panose="020B0609070205080204" pitchFamily="49" charset="-128"/>
                          <a:ea typeface="ＭＳ ゴシック" panose="020B0609070205080204" pitchFamily="49" charset="-128"/>
                        </a:rPr>
                        <a:t>2.8%</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3818010390"/>
                  </a:ext>
                </a:extLst>
              </a:tr>
              <a:tr h="291705">
                <a:tc>
                  <a:txBody>
                    <a:bodyPr/>
                    <a:lstStyle/>
                    <a:p>
                      <a:pPr algn="l"/>
                      <a:r>
                        <a:rPr lang="ja-JP" sz="1800" kern="100">
                          <a:effectLst/>
                          <a:latin typeface="ＭＳ ゴシック" panose="020B0609070205080204" pitchFamily="49" charset="-128"/>
                          <a:ea typeface="ＭＳ ゴシック" panose="020B0609070205080204" pitchFamily="49" charset="-128"/>
                        </a:rPr>
                        <a:t>老人保健施設</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l"/>
                      <a:r>
                        <a:rPr lang="ja-JP" sz="1800" kern="100">
                          <a:effectLst/>
                          <a:latin typeface="ＭＳ ゴシック" panose="020B0609070205080204" pitchFamily="49" charset="-128"/>
                          <a:ea typeface="ＭＳ ゴシック" panose="020B0609070205080204" pitchFamily="49" charset="-128"/>
                        </a:rPr>
                        <a:t>多床室・基本型</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1800" kern="100">
                          <a:effectLst/>
                          <a:latin typeface="ＭＳ ゴシック" panose="020B0609070205080204" pitchFamily="49" charset="-128"/>
                          <a:ea typeface="ＭＳ ゴシック" panose="020B0609070205080204" pitchFamily="49" charset="-128"/>
                        </a:rPr>
                        <a:t>898</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a:effectLst/>
                          <a:latin typeface="ＭＳ ゴシック" panose="020B0609070205080204" pitchFamily="49" charset="-128"/>
                          <a:ea typeface="ＭＳ ゴシック" panose="020B0609070205080204" pitchFamily="49" charset="-128"/>
                        </a:rPr>
                        <a:t>908</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tc>
                <a:tc>
                  <a:txBody>
                    <a:bodyPr/>
                    <a:lstStyle/>
                    <a:p>
                      <a:pPr algn="ctr"/>
                      <a:r>
                        <a:rPr lang="en-US" sz="2000" kern="100">
                          <a:effectLst/>
                          <a:latin typeface="ＭＳ ゴシック" panose="020B0609070205080204" pitchFamily="49" charset="-128"/>
                          <a:ea typeface="ＭＳ ゴシック" panose="020B0609070205080204" pitchFamily="49" charset="-128"/>
                        </a:rPr>
                        <a:t>10</a:t>
                      </a:r>
                      <a:endParaRPr lang="ja-JP" sz="18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tc>
                  <a:txBody>
                    <a:bodyPr/>
                    <a:lstStyle/>
                    <a:p>
                      <a:pPr algn="ctr"/>
                      <a:r>
                        <a:rPr lang="en-US" sz="2000" kern="100" dirty="0">
                          <a:effectLst/>
                          <a:latin typeface="ＭＳ ゴシック" panose="020B0609070205080204" pitchFamily="49" charset="-128"/>
                          <a:ea typeface="ＭＳ ゴシック" panose="020B0609070205080204" pitchFamily="49" charset="-128"/>
                        </a:rPr>
                        <a:t>1.1%</a:t>
                      </a:r>
                      <a:endParaRPr 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350" marR="6350" marT="6350" marB="0" anchor="ctr"/>
                </a:tc>
                <a:extLst>
                  <a:ext uri="{0D108BD9-81ED-4DB2-BD59-A6C34878D82A}">
                    <a16:rowId xmlns:a16="http://schemas.microsoft.com/office/drawing/2014/main" val="3645318473"/>
                  </a:ext>
                </a:extLst>
              </a:tr>
            </a:tbl>
          </a:graphicData>
        </a:graphic>
      </p:graphicFrame>
      <p:sp>
        <p:nvSpPr>
          <p:cNvPr id="2" name="タイトル 1">
            <a:extLst>
              <a:ext uri="{FF2B5EF4-FFF2-40B4-BE49-F238E27FC236}">
                <a16:creationId xmlns:a16="http://schemas.microsoft.com/office/drawing/2014/main" id="{E61C038A-0575-4B4A-8D77-D768292D2898}"/>
              </a:ext>
            </a:extLst>
          </p:cNvPr>
          <p:cNvSpPr>
            <a:spLocks noGrp="1"/>
          </p:cNvSpPr>
          <p:nvPr>
            <p:ph type="title"/>
          </p:nvPr>
        </p:nvSpPr>
        <p:spPr>
          <a:xfrm>
            <a:off x="323528" y="0"/>
            <a:ext cx="8363272" cy="616335"/>
          </a:xfrm>
        </p:spPr>
        <p:txBody>
          <a:bodyPr>
            <a:noAutofit/>
          </a:bodyPr>
          <a:lstStyle/>
          <a:p>
            <a:r>
              <a:rPr kumimoji="1" lang="ja-JP" altLang="en-US" sz="2400" dirty="0">
                <a:latin typeface="ＭＳ ゴシック" panose="020B0609070205080204" pitchFamily="49" charset="-128"/>
                <a:ea typeface="ＭＳ ゴシック" panose="020B0609070205080204" pitchFamily="49" charset="-128"/>
              </a:rPr>
              <a:t>要介護３の場合の各サービス基本報酬の増減</a:t>
            </a:r>
          </a:p>
        </p:txBody>
      </p:sp>
      <p:sp>
        <p:nvSpPr>
          <p:cNvPr id="6" name="四角形: 角を丸くする 5">
            <a:extLst>
              <a:ext uri="{FF2B5EF4-FFF2-40B4-BE49-F238E27FC236}">
                <a16:creationId xmlns:a16="http://schemas.microsoft.com/office/drawing/2014/main" id="{A6C920BB-3FC5-47A3-A962-27025446711B}"/>
              </a:ext>
            </a:extLst>
          </p:cNvPr>
          <p:cNvSpPr/>
          <p:nvPr/>
        </p:nvSpPr>
        <p:spPr>
          <a:xfrm>
            <a:off x="457200" y="1564641"/>
            <a:ext cx="8808720" cy="1005840"/>
          </a:xfrm>
          <a:prstGeom prst="roundRect">
            <a:avLst>
              <a:gd name="adj" fmla="val 16667"/>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832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0" name="スライド番号プレースホルダ 15"/>
          <p:cNvSpPr>
            <a:spLocks noGrp="1"/>
          </p:cNvSpPr>
          <p:nvPr>
            <p:ph type="sldNum" sz="quarter" idx="12"/>
          </p:nvPr>
        </p:nvSpPr>
        <p:spPr bwMode="auto">
          <a:xfrm>
            <a:off x="5872480" y="0"/>
            <a:ext cx="3271520" cy="476672"/>
          </a:xfrm>
          <a:solidFill>
            <a:srgbClr val="FFFF00"/>
          </a:solidFill>
          <a:ln>
            <a:miter lim="800000"/>
            <a:headEnd/>
            <a:tailEnd/>
          </a:ln>
        </p:spPr>
        <p:txBody>
          <a:bodyPr wrap="square" numCol="1" anchorCtr="0" compatLnSpc="1">
            <a:prstTxWarp prst="textNoShape">
              <a:avLst/>
            </a:prstTxWarp>
          </a:bodyPr>
          <a:lstStyle/>
          <a:p>
            <a:r>
              <a:rPr lang="zh-TW" altLang="en-US" sz="1600" dirty="0">
                <a:solidFill>
                  <a:schemeClr val="tx1"/>
                </a:solidFill>
                <a:latin typeface="ＭＳ ゴシック" panose="020B0609070205080204" pitchFamily="49" charset="-128"/>
                <a:ea typeface="ＭＳ ゴシック" panose="020B0609070205080204" pitchFamily="49" charset="-128"/>
              </a:rPr>
              <a:t>令和５年度介護事業経営実態調査</a:t>
            </a:r>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0" y="0"/>
            <a:ext cx="5986719" cy="584775"/>
          </a:xfrm>
          <a:prstGeom prst="rect">
            <a:avLst/>
          </a:prstGeom>
        </p:spPr>
        <p:txBody>
          <a:bodyPr wrap="square">
            <a:spAutoFit/>
          </a:bodyPr>
          <a:lstStyle/>
          <a:p>
            <a:pPr algn="ctr" fontAlgn="auto">
              <a:spcBef>
                <a:spcPts val="0"/>
              </a:spcBef>
              <a:spcAft>
                <a:spcPts val="0"/>
              </a:spcAft>
              <a:defRPr/>
            </a:pPr>
            <a:r>
              <a:rPr lang="ja-JP" altLang="en-US" sz="3200" b="1" dirty="0"/>
              <a:t>（参考）各サービスの収支差率</a:t>
            </a:r>
          </a:p>
        </p:txBody>
      </p:sp>
      <p:pic>
        <p:nvPicPr>
          <p:cNvPr id="3" name="図 2">
            <a:extLst>
              <a:ext uri="{FF2B5EF4-FFF2-40B4-BE49-F238E27FC236}">
                <a16:creationId xmlns:a16="http://schemas.microsoft.com/office/drawing/2014/main" id="{2F9A0D68-66E2-A4DE-33E5-31921130E567}"/>
              </a:ext>
            </a:extLst>
          </p:cNvPr>
          <p:cNvPicPr>
            <a:picLocks noChangeAspect="1"/>
          </p:cNvPicPr>
          <p:nvPr/>
        </p:nvPicPr>
        <p:blipFill>
          <a:blip r:embed="rId3"/>
          <a:stretch>
            <a:fillRect/>
          </a:stretch>
        </p:blipFill>
        <p:spPr>
          <a:xfrm>
            <a:off x="802641" y="584775"/>
            <a:ext cx="7020560" cy="6189118"/>
          </a:xfrm>
          <a:prstGeom prst="rect">
            <a:avLst/>
          </a:prstGeom>
        </p:spPr>
      </p:pic>
      <p:sp>
        <p:nvSpPr>
          <p:cNvPr id="8" name="楕円 7">
            <a:extLst>
              <a:ext uri="{FF2B5EF4-FFF2-40B4-BE49-F238E27FC236}">
                <a16:creationId xmlns:a16="http://schemas.microsoft.com/office/drawing/2014/main" id="{A727FC1F-1E30-4954-8380-52B908C2D836}"/>
              </a:ext>
            </a:extLst>
          </p:cNvPr>
          <p:cNvSpPr/>
          <p:nvPr/>
        </p:nvSpPr>
        <p:spPr>
          <a:xfrm>
            <a:off x="3017520" y="1494610"/>
            <a:ext cx="1554480" cy="97426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7D46F22-5ED5-4425-A3BE-203354624DB8}"/>
              </a:ext>
            </a:extLst>
          </p:cNvPr>
          <p:cNvSpPr/>
          <p:nvPr/>
        </p:nvSpPr>
        <p:spPr>
          <a:xfrm>
            <a:off x="6447368" y="6263083"/>
            <a:ext cx="1589192" cy="639197"/>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D2C341C4-7358-B4D7-A96D-DDC72EDA0F83}"/>
              </a:ext>
            </a:extLst>
          </p:cNvPr>
          <p:cNvSpPr/>
          <p:nvPr/>
        </p:nvSpPr>
        <p:spPr>
          <a:xfrm>
            <a:off x="2357120" y="3200399"/>
            <a:ext cx="2387600" cy="579121"/>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63075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3BE8B-8E4B-ADE2-1CEC-324570A9FA98}"/>
              </a:ext>
            </a:extLst>
          </p:cNvPr>
          <p:cNvSpPr>
            <a:spLocks noGrp="1"/>
          </p:cNvSpPr>
          <p:nvPr>
            <p:ph type="title"/>
          </p:nvPr>
        </p:nvSpPr>
        <p:spPr>
          <a:xfrm>
            <a:off x="628650" y="365127"/>
            <a:ext cx="7886700" cy="833754"/>
          </a:xfrm>
        </p:spPr>
        <p:txBody>
          <a:bodyPr>
            <a:normAutofit/>
          </a:bodyPr>
          <a:lstStyle/>
          <a:p>
            <a:r>
              <a:rPr lang="ja-JP" altLang="en-US" sz="3600" dirty="0">
                <a:latin typeface="ＭＳ ゴシック" panose="020B0609070205080204" pitchFamily="49" charset="-128"/>
                <a:ea typeface="ＭＳ ゴシック" panose="020B0609070205080204" pitchFamily="49" charset="-128"/>
              </a:rPr>
              <a:t>小規模訪問介護は収支差率１％台</a:t>
            </a:r>
            <a:endParaRPr kumimoji="1" lang="ja-JP" altLang="en-US" sz="36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9CF4237A-9512-0DC9-3D1B-990192961BAC}"/>
              </a:ext>
            </a:extLst>
          </p:cNvPr>
          <p:cNvPicPr>
            <a:picLocks noChangeAspect="1"/>
          </p:cNvPicPr>
          <p:nvPr/>
        </p:nvPicPr>
        <p:blipFill>
          <a:blip r:embed="rId2"/>
          <a:stretch>
            <a:fillRect/>
          </a:stretch>
        </p:blipFill>
        <p:spPr>
          <a:xfrm>
            <a:off x="0" y="2153920"/>
            <a:ext cx="9144000" cy="3220719"/>
          </a:xfrm>
          <a:prstGeom prst="rect">
            <a:avLst/>
          </a:prstGeom>
        </p:spPr>
      </p:pic>
    </p:spTree>
    <p:extLst>
      <p:ext uri="{BB962C8B-B14F-4D97-AF65-F5344CB8AC3E}">
        <p14:creationId xmlns:p14="http://schemas.microsoft.com/office/powerpoint/2010/main" val="63590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3AFECB-550C-D2F0-D332-183B739E9299}"/>
              </a:ext>
            </a:extLst>
          </p:cNvPr>
          <p:cNvSpPr>
            <a:spLocks noGrp="1"/>
          </p:cNvSpPr>
          <p:nvPr>
            <p:ph type="title"/>
          </p:nvPr>
        </p:nvSpPr>
        <p:spPr>
          <a:xfrm>
            <a:off x="461010" y="111761"/>
            <a:ext cx="7886700" cy="803274"/>
          </a:xfrm>
          <a:solidFill>
            <a:schemeClr val="accent1">
              <a:lumMod val="20000"/>
              <a:lumOff val="80000"/>
            </a:schemeClr>
          </a:solidFill>
        </p:spPr>
        <p:txBody>
          <a:bodyPr/>
          <a:lstStyle/>
          <a:p>
            <a:r>
              <a:rPr kumimoji="1" lang="ja-JP" altLang="en-US" dirty="0">
                <a:latin typeface="ＭＳ ゴシック" panose="020B0609070205080204" pitchFamily="49" charset="-128"/>
                <a:ea typeface="ＭＳ ゴシック" panose="020B0609070205080204" pitchFamily="49" charset="-128"/>
              </a:rPr>
              <a:t>訪問介護費引き下げ中止を！</a:t>
            </a:r>
          </a:p>
        </p:txBody>
      </p:sp>
      <p:sp>
        <p:nvSpPr>
          <p:cNvPr id="3" name="コンテンツ プレースホルダー 2">
            <a:extLst>
              <a:ext uri="{FF2B5EF4-FFF2-40B4-BE49-F238E27FC236}">
                <a16:creationId xmlns:a16="http://schemas.microsoft.com/office/drawing/2014/main" id="{EB992700-C119-445D-7F1B-50E62551CFD4}"/>
              </a:ext>
            </a:extLst>
          </p:cNvPr>
          <p:cNvSpPr>
            <a:spLocks noGrp="1"/>
          </p:cNvSpPr>
          <p:nvPr>
            <p:ph idx="1"/>
          </p:nvPr>
        </p:nvSpPr>
        <p:spPr>
          <a:xfrm>
            <a:off x="193040" y="1168400"/>
            <a:ext cx="8676640" cy="5577839"/>
          </a:xfrm>
        </p:spPr>
        <p:txBody>
          <a:bodyPr>
            <a:normAutofit fontScale="55000" lnSpcReduction="20000"/>
          </a:bodyPr>
          <a:lstStyle/>
          <a:p>
            <a:pPr marL="0" indent="0">
              <a:buNone/>
            </a:pPr>
            <a:r>
              <a:rPr kumimoji="1" lang="ja-JP" altLang="en-US" sz="3300" dirty="0">
                <a:latin typeface="ＭＳ ゴシック" panose="020B0609070205080204" pitchFamily="49" charset="-128"/>
                <a:ea typeface="ＭＳ ゴシック" panose="020B0609070205080204" pitchFamily="49" charset="-128"/>
              </a:rPr>
              <a:t>〇「経営実態調査」の黒字幅を理由にした不当な引下げ</a:t>
            </a:r>
          </a:p>
          <a:p>
            <a:pPr marL="0" indent="0">
              <a:buNone/>
            </a:pPr>
            <a:r>
              <a:rPr kumimoji="1" lang="ja-JP" altLang="en-US" sz="3300" dirty="0">
                <a:latin typeface="ＭＳ ゴシック" panose="020B0609070205080204" pitchFamily="49" charset="-128"/>
                <a:ea typeface="ＭＳ ゴシック" panose="020B0609070205080204" pitchFamily="49" charset="-128"/>
              </a:rPr>
              <a:t>　　 ＋</a:t>
            </a:r>
            <a:r>
              <a:rPr kumimoji="1" lang="en-US" altLang="ja-JP" sz="3300" dirty="0">
                <a:latin typeface="ＭＳ ゴシック" panose="020B0609070205080204" pitchFamily="49" charset="-128"/>
                <a:ea typeface="ＭＳ ゴシック" panose="020B0609070205080204" pitchFamily="49" charset="-128"/>
              </a:rPr>
              <a:t>7.8</a:t>
            </a:r>
            <a:r>
              <a:rPr kumimoji="1" lang="ja-JP" altLang="en-US" sz="3300" dirty="0">
                <a:latin typeface="ＭＳ ゴシック" panose="020B0609070205080204" pitchFamily="49" charset="-128"/>
                <a:ea typeface="ＭＳ ゴシック" panose="020B0609070205080204" pitchFamily="49" charset="-128"/>
              </a:rPr>
              <a:t>％はあくまで「平均」　　　回答率</a:t>
            </a:r>
            <a:r>
              <a:rPr kumimoji="1" lang="en-US" altLang="ja-JP" sz="3300" dirty="0">
                <a:latin typeface="ＭＳ ゴシック" panose="020B0609070205080204" pitchFamily="49" charset="-128"/>
                <a:ea typeface="ＭＳ ゴシック" panose="020B0609070205080204" pitchFamily="49" charset="-128"/>
              </a:rPr>
              <a:t>42.2</a:t>
            </a:r>
            <a:r>
              <a:rPr kumimoji="1" lang="ja-JP" altLang="en-US" sz="3300" dirty="0">
                <a:latin typeface="ＭＳ ゴシック" panose="020B0609070205080204" pitchFamily="49" charset="-128"/>
                <a:ea typeface="ＭＳ ゴシック" panose="020B0609070205080204" pitchFamily="49" charset="-128"/>
              </a:rPr>
              <a:t>％　</a:t>
            </a:r>
          </a:p>
          <a:p>
            <a:pPr marL="0" indent="0">
              <a:buNone/>
            </a:pPr>
            <a:r>
              <a:rPr kumimoji="1" lang="ja-JP" altLang="en-US" sz="3300" dirty="0">
                <a:latin typeface="ＭＳ ゴシック" panose="020B0609070205080204" pitchFamily="49" charset="-128"/>
                <a:ea typeface="ＭＳ ゴシック" panose="020B0609070205080204" pitchFamily="49" charset="-128"/>
              </a:rPr>
              <a:t>　　 収入は伸びず、費用（給与費）が減少し　収支差率が上昇</a:t>
            </a:r>
            <a:endParaRPr kumimoji="1" lang="en-US" altLang="ja-JP" sz="3300" dirty="0">
              <a:latin typeface="ＭＳ ゴシック" panose="020B0609070205080204" pitchFamily="49" charset="-128"/>
              <a:ea typeface="ＭＳ ゴシック" panose="020B0609070205080204" pitchFamily="49" charset="-128"/>
            </a:endParaRPr>
          </a:p>
          <a:p>
            <a:pPr marL="0" indent="0">
              <a:buNone/>
            </a:pPr>
            <a:r>
              <a:rPr lang="ja-JP" altLang="en-US" sz="3300" dirty="0">
                <a:latin typeface="ＭＳ ゴシック" panose="020B0609070205080204" pitchFamily="49" charset="-128"/>
                <a:ea typeface="ＭＳ ゴシック" panose="020B0609070205080204" pitchFamily="49" charset="-128"/>
              </a:rPr>
              <a:t>　　　小規模事業所は収支差率１％台</a:t>
            </a:r>
            <a:endParaRPr kumimoji="1" lang="ja-JP" altLang="en-US" sz="3300" dirty="0">
              <a:latin typeface="ＭＳ ゴシック" panose="020B0609070205080204" pitchFamily="49" charset="-128"/>
              <a:ea typeface="ＭＳ ゴシック" panose="020B0609070205080204" pitchFamily="49" charset="-128"/>
            </a:endParaRPr>
          </a:p>
          <a:p>
            <a:pPr marL="0" indent="0">
              <a:buNone/>
            </a:pPr>
            <a:r>
              <a:rPr kumimoji="1" lang="ja-JP" altLang="en-US" sz="3300" dirty="0">
                <a:latin typeface="ＭＳ ゴシック" panose="020B0609070205080204" pitchFamily="49" charset="-128"/>
                <a:ea typeface="ＭＳ ゴシック" panose="020B0609070205080204" pitchFamily="49" charset="-128"/>
              </a:rPr>
              <a:t>　住宅併設型事業所等が収支差率平均押し上げ　　同一建物減算事業所は</a:t>
            </a:r>
            <a:r>
              <a:rPr kumimoji="1" lang="en-US" altLang="ja-JP" sz="3300" dirty="0">
                <a:latin typeface="ＭＳ ゴシック" panose="020B0609070205080204" pitchFamily="49" charset="-128"/>
                <a:ea typeface="ＭＳ ゴシック" panose="020B0609070205080204" pitchFamily="49" charset="-128"/>
              </a:rPr>
              <a:t>27</a:t>
            </a:r>
            <a:r>
              <a:rPr kumimoji="1" lang="ja-JP" altLang="en-US" sz="3300" dirty="0">
                <a:latin typeface="ＭＳ ゴシック" panose="020B0609070205080204" pitchFamily="49" charset="-128"/>
                <a:ea typeface="ＭＳ ゴシック" panose="020B0609070205080204" pitchFamily="49" charset="-128"/>
              </a:rPr>
              <a:t>％を占める</a:t>
            </a:r>
          </a:p>
          <a:p>
            <a:pPr marL="0" indent="0">
              <a:buNone/>
            </a:pPr>
            <a:r>
              <a:rPr lang="ja-JP" altLang="en-US" sz="3300" dirty="0">
                <a:latin typeface="ＭＳ ゴシック" panose="020B0609070205080204" pitchFamily="49" charset="-128"/>
                <a:ea typeface="ＭＳ ゴシック" panose="020B0609070205080204" pitchFamily="49" charset="-128"/>
              </a:rPr>
              <a:t>〇</a:t>
            </a:r>
            <a:r>
              <a:rPr kumimoji="1" lang="ja-JP" altLang="en-US" sz="3300" dirty="0">
                <a:latin typeface="ＭＳ ゴシック" panose="020B0609070205080204" pitchFamily="49" charset="-128"/>
                <a:ea typeface="ＭＳ ゴシック" panose="020B0609070205080204" pitchFamily="49" charset="-128"/>
              </a:rPr>
              <a:t>処遇改善加算取得すればいいという問題のすり替え</a:t>
            </a:r>
          </a:p>
          <a:p>
            <a:pPr marL="0" indent="0">
              <a:buNone/>
            </a:pPr>
            <a:r>
              <a:rPr kumimoji="1" lang="ja-JP" altLang="en-US" sz="3300" dirty="0">
                <a:latin typeface="ＭＳ ゴシック" panose="020B0609070205080204" pitchFamily="49" charset="-128"/>
                <a:ea typeface="ＭＳ ゴシック" panose="020B0609070205080204" pitchFamily="49" charset="-128"/>
              </a:rPr>
              <a:t>　　処遇改善加算一本化　</a:t>
            </a:r>
          </a:p>
          <a:p>
            <a:pPr marL="0" indent="0">
              <a:buNone/>
            </a:pPr>
            <a:r>
              <a:rPr kumimoji="1" lang="ja-JP" altLang="en-US" sz="3300" dirty="0">
                <a:latin typeface="ＭＳ ゴシック" panose="020B0609070205080204" pitchFamily="49" charset="-128"/>
                <a:ea typeface="ＭＳ ゴシック" panose="020B0609070205080204" pitchFamily="49" charset="-128"/>
              </a:rPr>
              <a:t>　　例）最高位　　でも　</a:t>
            </a:r>
            <a:r>
              <a:rPr kumimoji="1" lang="en-US" altLang="ja-JP" sz="3300" dirty="0">
                <a:latin typeface="ＭＳ ゴシック" panose="020B0609070205080204" pitchFamily="49" charset="-128"/>
                <a:ea typeface="ＭＳ ゴシック" panose="020B0609070205080204" pitchFamily="49" charset="-128"/>
              </a:rPr>
              <a:t>2.1 </a:t>
            </a:r>
            <a:r>
              <a:rPr kumimoji="1" lang="ja-JP" altLang="en-US" sz="3300" dirty="0">
                <a:latin typeface="ＭＳ ゴシック" panose="020B0609070205080204" pitchFamily="49" charset="-128"/>
                <a:ea typeface="ＭＳ ゴシック" panose="020B0609070205080204" pitchFamily="49" charset="-128"/>
              </a:rPr>
              <a:t>ポイントしか増えない　マイナスになる</a:t>
            </a:r>
          </a:p>
          <a:p>
            <a:pPr marL="0" indent="0">
              <a:buNone/>
            </a:pPr>
            <a:r>
              <a:rPr kumimoji="1" lang="ja-JP" altLang="en-US" sz="3300" dirty="0">
                <a:latin typeface="ＭＳ ゴシック" panose="020B0609070205080204" pitchFamily="49" charset="-128"/>
                <a:ea typeface="ＭＳ ゴシック" panose="020B0609070205080204" pitchFamily="49" charset="-128"/>
              </a:rPr>
              <a:t>　　　身体介護３（</a:t>
            </a:r>
            <a:r>
              <a:rPr kumimoji="1" lang="en-US" altLang="ja-JP" sz="3300" dirty="0">
                <a:latin typeface="ＭＳ ゴシック" panose="020B0609070205080204" pitchFamily="49" charset="-128"/>
                <a:ea typeface="ＭＳ ゴシック" panose="020B0609070205080204" pitchFamily="49" charset="-128"/>
              </a:rPr>
              <a:t>1</a:t>
            </a:r>
            <a:r>
              <a:rPr kumimoji="1" lang="ja-JP" altLang="en-US" sz="3300" dirty="0">
                <a:latin typeface="ＭＳ ゴシック" panose="020B0609070205080204" pitchFamily="49" charset="-128"/>
                <a:ea typeface="ＭＳ ゴシック" panose="020B0609070205080204" pitchFamily="49" charset="-128"/>
              </a:rPr>
              <a:t>時間～）</a:t>
            </a:r>
          </a:p>
          <a:p>
            <a:pPr marL="0" indent="0">
              <a:buNone/>
            </a:pPr>
            <a:r>
              <a:rPr kumimoji="1" lang="ja-JP" altLang="en-US" sz="3300" dirty="0">
                <a:latin typeface="ＭＳ ゴシック" panose="020B0609070205080204" pitchFamily="49" charset="-128"/>
                <a:ea typeface="ＭＳ ゴシック" panose="020B0609070205080204" pitchFamily="49" charset="-128"/>
              </a:rPr>
              <a:t>　　　　現行　　　　　　　　　　　改定後</a:t>
            </a:r>
          </a:p>
          <a:p>
            <a:pPr marL="0" indent="0">
              <a:buNone/>
            </a:pPr>
            <a:r>
              <a:rPr kumimoji="1" lang="ja-JP" altLang="en-US" sz="3300" dirty="0">
                <a:latin typeface="ＭＳ ゴシック" panose="020B0609070205080204" pitchFamily="49" charset="-128"/>
                <a:ea typeface="ＭＳ ゴシック" panose="020B0609070205080204" pitchFamily="49" charset="-128"/>
              </a:rPr>
              <a:t>　　</a:t>
            </a:r>
            <a:r>
              <a:rPr kumimoji="1" lang="en-US" altLang="ja-JP" sz="3300" dirty="0">
                <a:latin typeface="ＭＳ ゴシック" panose="020B0609070205080204" pitchFamily="49" charset="-128"/>
                <a:ea typeface="ＭＳ ゴシック" panose="020B0609070205080204" pitchFamily="49" charset="-128"/>
              </a:rPr>
              <a:t>579</a:t>
            </a:r>
            <a:r>
              <a:rPr kumimoji="1" lang="ja-JP" altLang="en-US" sz="3300" dirty="0">
                <a:latin typeface="ＭＳ ゴシック" panose="020B0609070205080204" pitchFamily="49" charset="-128"/>
                <a:ea typeface="ＭＳ ゴシック" panose="020B0609070205080204" pitchFamily="49" charset="-128"/>
              </a:rPr>
              <a:t>単位</a:t>
            </a:r>
            <a:r>
              <a:rPr kumimoji="1" lang="en-US" altLang="ja-JP" sz="3300" dirty="0">
                <a:latin typeface="ＭＳ ゴシック" panose="020B0609070205080204" pitchFamily="49" charset="-128"/>
                <a:ea typeface="ＭＳ ゴシック" panose="020B0609070205080204" pitchFamily="49" charset="-128"/>
              </a:rPr>
              <a:t>×22.4</a:t>
            </a:r>
            <a:r>
              <a:rPr kumimoji="1" lang="ja-JP" altLang="en-US" sz="3300" dirty="0">
                <a:latin typeface="ＭＳ ゴシック" panose="020B0609070205080204" pitchFamily="49" charset="-128"/>
                <a:ea typeface="ＭＳ ゴシック" panose="020B0609070205080204" pitchFamily="49" charset="-128"/>
              </a:rPr>
              <a:t>％　　　　　　</a:t>
            </a:r>
            <a:r>
              <a:rPr kumimoji="1" lang="en-US" altLang="ja-JP" sz="3300" dirty="0">
                <a:latin typeface="ＭＳ ゴシック" panose="020B0609070205080204" pitchFamily="49" charset="-128"/>
                <a:ea typeface="ＭＳ ゴシック" panose="020B0609070205080204" pitchFamily="49" charset="-128"/>
              </a:rPr>
              <a:t>567</a:t>
            </a:r>
            <a:r>
              <a:rPr kumimoji="1" lang="ja-JP" altLang="en-US" sz="3300" dirty="0">
                <a:latin typeface="ＭＳ ゴシック" panose="020B0609070205080204" pitchFamily="49" charset="-128"/>
                <a:ea typeface="ＭＳ ゴシック" panose="020B0609070205080204" pitchFamily="49" charset="-128"/>
              </a:rPr>
              <a:t>単位</a:t>
            </a:r>
            <a:r>
              <a:rPr kumimoji="1" lang="en-US" altLang="ja-JP" sz="3300" dirty="0">
                <a:latin typeface="ＭＳ ゴシック" panose="020B0609070205080204" pitchFamily="49" charset="-128"/>
                <a:ea typeface="ＭＳ ゴシック" panose="020B0609070205080204" pitchFamily="49" charset="-128"/>
              </a:rPr>
              <a:t>×24.5</a:t>
            </a:r>
            <a:r>
              <a:rPr kumimoji="1" lang="ja-JP" altLang="en-US" sz="3300" dirty="0">
                <a:latin typeface="ＭＳ ゴシック" panose="020B0609070205080204" pitchFamily="49" charset="-128"/>
                <a:ea typeface="ＭＳ ゴシック" panose="020B0609070205080204" pitchFamily="49" charset="-128"/>
              </a:rPr>
              <a:t>％</a:t>
            </a:r>
          </a:p>
          <a:p>
            <a:pPr marL="0" indent="0">
              <a:buNone/>
            </a:pPr>
            <a:r>
              <a:rPr kumimoji="1" lang="ja-JP" altLang="en-US" sz="3300" dirty="0">
                <a:latin typeface="ＭＳ ゴシック" panose="020B0609070205080204" pitchFamily="49" charset="-128"/>
                <a:ea typeface="ＭＳ ゴシック" panose="020B0609070205080204" pitchFamily="49" charset="-128"/>
              </a:rPr>
              <a:t>　　　＝</a:t>
            </a:r>
            <a:r>
              <a:rPr kumimoji="1" lang="en-US" altLang="ja-JP" sz="3300" dirty="0">
                <a:latin typeface="ＭＳ ゴシック" panose="020B0609070205080204" pitchFamily="49" charset="-128"/>
                <a:ea typeface="ＭＳ ゴシック" panose="020B0609070205080204" pitchFamily="49" charset="-128"/>
              </a:rPr>
              <a:t>709</a:t>
            </a:r>
            <a:r>
              <a:rPr kumimoji="1" lang="ja-JP" altLang="en-US" sz="3300" dirty="0">
                <a:latin typeface="ＭＳ ゴシック" panose="020B0609070205080204" pitchFamily="49" charset="-128"/>
                <a:ea typeface="ＭＳ ゴシック" panose="020B0609070205080204" pitchFamily="49" charset="-128"/>
              </a:rPr>
              <a:t>単位　　　　　　　　　＝</a:t>
            </a:r>
            <a:r>
              <a:rPr kumimoji="1" lang="en-US" altLang="ja-JP" sz="3300" dirty="0">
                <a:latin typeface="ＭＳ ゴシック" panose="020B0609070205080204" pitchFamily="49" charset="-128"/>
                <a:ea typeface="ＭＳ ゴシック" panose="020B0609070205080204" pitchFamily="49" charset="-128"/>
              </a:rPr>
              <a:t>703</a:t>
            </a:r>
            <a:r>
              <a:rPr kumimoji="1" lang="ja-JP" altLang="en-US" sz="3300" dirty="0">
                <a:latin typeface="ＭＳ ゴシック" panose="020B0609070205080204" pitchFamily="49" charset="-128"/>
                <a:ea typeface="ＭＳ ゴシック" panose="020B0609070205080204" pitchFamily="49" charset="-128"/>
              </a:rPr>
              <a:t>単位　　　　　　▲</a:t>
            </a:r>
            <a:r>
              <a:rPr kumimoji="1" lang="en-US" altLang="ja-JP" sz="3300" dirty="0">
                <a:latin typeface="ＭＳ ゴシック" panose="020B0609070205080204" pitchFamily="49" charset="-128"/>
                <a:ea typeface="ＭＳ ゴシック" panose="020B0609070205080204" pitchFamily="49" charset="-128"/>
              </a:rPr>
              <a:t>6</a:t>
            </a:r>
            <a:r>
              <a:rPr kumimoji="1" lang="ja-JP" altLang="en-US" sz="3300" dirty="0">
                <a:latin typeface="ＭＳ ゴシック" panose="020B0609070205080204" pitchFamily="49" charset="-128"/>
                <a:ea typeface="ＭＳ ゴシック" panose="020B0609070205080204" pitchFamily="49" charset="-128"/>
              </a:rPr>
              <a:t>単位</a:t>
            </a:r>
          </a:p>
          <a:p>
            <a:pPr marL="0" indent="0">
              <a:buNone/>
            </a:pPr>
            <a:r>
              <a:rPr lang="ja-JP" altLang="en-US" sz="3300" dirty="0">
                <a:latin typeface="ＭＳ ゴシック" panose="020B0609070205080204" pitchFamily="49" charset="-128"/>
                <a:ea typeface="ＭＳ ゴシック" panose="020B0609070205080204" pitchFamily="49" charset="-128"/>
              </a:rPr>
              <a:t>〇</a:t>
            </a:r>
            <a:r>
              <a:rPr kumimoji="1" lang="ja-JP" altLang="en-US" sz="3300" dirty="0">
                <a:latin typeface="ＭＳ ゴシック" panose="020B0609070205080204" pitchFamily="49" charset="-128"/>
                <a:ea typeface="ＭＳ ゴシック" panose="020B0609070205080204" pitchFamily="49" charset="-128"/>
              </a:rPr>
              <a:t>訪問介護事業経営者とヘルパーに与える経済的・心理的マイナス影響</a:t>
            </a:r>
          </a:p>
          <a:p>
            <a:pPr marL="0" indent="0">
              <a:buNone/>
            </a:pPr>
            <a:r>
              <a:rPr kumimoji="1" lang="ja-JP" altLang="en-US" sz="3300" dirty="0">
                <a:latin typeface="ＭＳ ゴシック" panose="020B0609070205080204" pitchFamily="49" charset="-128"/>
                <a:ea typeface="ＭＳ ゴシック" panose="020B0609070205080204" pitchFamily="49" charset="-128"/>
              </a:rPr>
              <a:t>　　・基本報酬減は　事業所経営悪化に直結</a:t>
            </a:r>
          </a:p>
          <a:p>
            <a:pPr marL="0" indent="0">
              <a:buNone/>
            </a:pPr>
            <a:r>
              <a:rPr kumimoji="1" lang="ja-JP" altLang="en-US" sz="3300" dirty="0">
                <a:latin typeface="ＭＳ ゴシック" panose="020B0609070205080204" pitchFamily="49" charset="-128"/>
                <a:ea typeface="ＭＳ ゴシック" panose="020B0609070205080204" pitchFamily="49" charset="-128"/>
              </a:rPr>
              <a:t>　　・「ヘルパーの公的価格削減」⇒「ヘルパー評価ダウン」　退職、閉鎖の増加</a:t>
            </a:r>
          </a:p>
          <a:p>
            <a:pPr marL="0" indent="0">
              <a:buNone/>
            </a:pPr>
            <a:r>
              <a:rPr kumimoji="1" lang="ja-JP" altLang="en-US" sz="3300" dirty="0">
                <a:latin typeface="ＭＳ ゴシック" panose="020B0609070205080204" pitchFamily="49" charset="-128"/>
                <a:ea typeface="ＭＳ ゴシック" panose="020B0609070205080204" pitchFamily="49" charset="-128"/>
              </a:rPr>
              <a:t>　　・困難な状況下で頑張ってきたヘルパーの心の糸が切れる</a:t>
            </a:r>
          </a:p>
          <a:p>
            <a:pPr marL="0" indent="0">
              <a:buNone/>
            </a:pPr>
            <a:endParaRPr kumimoji="1" lang="ja-JP" altLang="en-US" dirty="0"/>
          </a:p>
        </p:txBody>
      </p:sp>
    </p:spTree>
    <p:extLst>
      <p:ext uri="{BB962C8B-B14F-4D97-AF65-F5344CB8AC3E}">
        <p14:creationId xmlns:p14="http://schemas.microsoft.com/office/powerpoint/2010/main" val="330648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37345-D415-48C5-9B9E-16D19B45E6FD}"/>
              </a:ext>
            </a:extLst>
          </p:cNvPr>
          <p:cNvSpPr>
            <a:spLocks noGrp="1"/>
          </p:cNvSpPr>
          <p:nvPr>
            <p:ph type="title"/>
          </p:nvPr>
        </p:nvSpPr>
        <p:spPr>
          <a:xfrm>
            <a:off x="457200" y="274638"/>
            <a:ext cx="8229600" cy="5530626"/>
          </a:xfrm>
        </p:spPr>
        <p:txBody>
          <a:bodyPr>
            <a:normAutofit/>
          </a:bodyPr>
          <a:lstStyle/>
          <a:p>
            <a:r>
              <a:rPr kumimoji="1" lang="ja-JP" altLang="en-US" sz="8800" dirty="0">
                <a:solidFill>
                  <a:srgbClr val="FF0000"/>
                </a:solidFill>
              </a:rPr>
              <a:t>２０２４年</a:t>
            </a:r>
            <a:br>
              <a:rPr kumimoji="1" lang="en-US" altLang="ja-JP" sz="8800" dirty="0">
                <a:solidFill>
                  <a:srgbClr val="FF0000"/>
                </a:solidFill>
              </a:rPr>
            </a:br>
            <a:r>
              <a:rPr kumimoji="1" lang="ja-JP" altLang="en-US" sz="8800" dirty="0">
                <a:solidFill>
                  <a:srgbClr val="FF0000"/>
                </a:solidFill>
              </a:rPr>
              <a:t>介護報酬改定の</a:t>
            </a:r>
            <a:br>
              <a:rPr kumimoji="1" lang="en-US" altLang="ja-JP" sz="8800" dirty="0">
                <a:solidFill>
                  <a:srgbClr val="FF0000"/>
                </a:solidFill>
              </a:rPr>
            </a:br>
            <a:r>
              <a:rPr kumimoji="1" lang="ja-JP" altLang="en-US" sz="8800" dirty="0">
                <a:solidFill>
                  <a:srgbClr val="FF0000"/>
                </a:solidFill>
              </a:rPr>
              <a:t>歴史的位置</a:t>
            </a:r>
          </a:p>
        </p:txBody>
      </p:sp>
    </p:spTree>
    <p:extLst>
      <p:ext uri="{BB962C8B-B14F-4D97-AF65-F5344CB8AC3E}">
        <p14:creationId xmlns:p14="http://schemas.microsoft.com/office/powerpoint/2010/main" val="315385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16632"/>
            <a:ext cx="8229600" cy="778098"/>
          </a:xfrm>
        </p:spPr>
        <p:txBody>
          <a:bodyPr>
            <a:normAutofit/>
          </a:bodyPr>
          <a:lstStyle/>
          <a:p>
            <a:r>
              <a:rPr lang="ja-JP" altLang="en-US" u="sng" dirty="0">
                <a:latin typeface="ＭＳ ゴシック" panose="020B0609070205080204" pitchFamily="49" charset="-128"/>
                <a:ea typeface="ＭＳ ゴシック" panose="020B0609070205080204" pitchFamily="49" charset="-128"/>
              </a:rPr>
              <a:t>「介護報酬」とは</a:t>
            </a:r>
            <a:endParaRPr kumimoji="1" lang="ja-JP" altLang="en-US" u="sng" dirty="0">
              <a:latin typeface="ＭＳ ゴシック" panose="020B0609070205080204" pitchFamily="49" charset="-128"/>
              <a:ea typeface="ＭＳ ゴシック" panose="020B0609070205080204" pitchFamily="49" charset="-128"/>
            </a:endParaRPr>
          </a:p>
        </p:txBody>
      </p:sp>
      <p:sp>
        <p:nvSpPr>
          <p:cNvPr id="3" name="コンテンツ プレースホルダ 2"/>
          <p:cNvSpPr>
            <a:spLocks noGrp="1"/>
          </p:cNvSpPr>
          <p:nvPr>
            <p:ph idx="1"/>
          </p:nvPr>
        </p:nvSpPr>
        <p:spPr>
          <a:xfrm>
            <a:off x="385192" y="894731"/>
            <a:ext cx="8229600" cy="4118446"/>
          </a:xfrm>
        </p:spPr>
        <p:txBody>
          <a:bodyPr>
            <a:normAutofit/>
          </a:bodyPr>
          <a:lstStyle/>
          <a:p>
            <a:pPr>
              <a:buNone/>
            </a:pPr>
            <a:r>
              <a:rPr kumimoji="1" lang="ja-JP" altLang="en-US" dirty="0">
                <a:latin typeface="ＭＳ ゴシック" panose="020B0609070205080204" pitchFamily="49" charset="-128"/>
                <a:ea typeface="ＭＳ ゴシック" panose="020B0609070205080204" pitchFamily="49" charset="-128"/>
              </a:rPr>
              <a:t>●介護事業所が提供したサービスに対して介護保険から毎月支払われる報酬</a:t>
            </a:r>
            <a:endParaRPr kumimoji="1" lang="en-US" altLang="ja-JP" dirty="0">
              <a:latin typeface="ＭＳ ゴシック" panose="020B0609070205080204" pitchFamily="49" charset="-128"/>
              <a:ea typeface="ＭＳ ゴシック" panose="020B0609070205080204" pitchFamily="49" charset="-128"/>
            </a:endParaRPr>
          </a:p>
          <a:p>
            <a:pPr>
              <a:buNone/>
            </a:pPr>
            <a:r>
              <a:rPr lang="ja-JP" altLang="en-US" dirty="0">
                <a:latin typeface="ＭＳ ゴシック" panose="020B0609070205080204" pitchFamily="49" charset="-128"/>
                <a:ea typeface="ＭＳ ゴシック" panose="020B0609070205080204" pitchFamily="49" charset="-128"/>
              </a:rPr>
              <a:t>●介護サービスのいわば「公定価格」という性格をもち、</a:t>
            </a:r>
            <a:r>
              <a:rPr lang="ja-JP" altLang="en-US" u="sng" dirty="0">
                <a:latin typeface="ＭＳ ゴシック" panose="020B0609070205080204" pitchFamily="49" charset="-128"/>
                <a:ea typeface="ＭＳ ゴシック" panose="020B0609070205080204" pitchFamily="49" charset="-128"/>
              </a:rPr>
              <a:t>サービスの水準や内容を事実上決定づける</a:t>
            </a:r>
            <a:r>
              <a:rPr lang="ja-JP" altLang="en-US" dirty="0">
                <a:latin typeface="ＭＳ ゴシック" panose="020B0609070205080204" pitchFamily="49" charset="-128"/>
                <a:ea typeface="ＭＳ ゴシック" panose="020B0609070205080204" pitchFamily="49" charset="-128"/>
              </a:rPr>
              <a:t>もの</a:t>
            </a:r>
            <a:endParaRPr lang="en-US" altLang="ja-JP" dirty="0">
              <a:latin typeface="ＭＳ ゴシック" panose="020B0609070205080204" pitchFamily="49" charset="-128"/>
              <a:ea typeface="ＭＳ ゴシック" panose="020B0609070205080204" pitchFamily="49" charset="-128"/>
            </a:endParaRPr>
          </a:p>
          <a:p>
            <a:pPr>
              <a:buNone/>
            </a:pPr>
            <a:r>
              <a:rPr kumimoji="1" lang="ja-JP" altLang="en-US" dirty="0">
                <a:latin typeface="ＭＳ ゴシック" panose="020B0609070205080204" pitchFamily="49" charset="-128"/>
                <a:ea typeface="ＭＳ ゴシック" panose="020B0609070205080204" pitchFamily="49" charset="-128"/>
              </a:rPr>
              <a:t>●介護事業所にとっては</a:t>
            </a:r>
            <a:r>
              <a:rPr kumimoji="1" lang="ja-JP" altLang="en-US" u="sng" dirty="0">
                <a:latin typeface="ＭＳ ゴシック" panose="020B0609070205080204" pitchFamily="49" charset="-128"/>
                <a:ea typeface="ＭＳ ゴシック" panose="020B0609070205080204" pitchFamily="49" charset="-128"/>
              </a:rPr>
              <a:t>「唯一」と言ってよい収入源。</a:t>
            </a:r>
            <a:r>
              <a:rPr kumimoji="1" lang="ja-JP" altLang="en-US" dirty="0">
                <a:latin typeface="ＭＳ ゴシック" panose="020B0609070205080204" pitchFamily="49" charset="-128"/>
                <a:ea typeface="ＭＳ ゴシック" panose="020B0609070205080204" pitchFamily="49" charset="-128"/>
              </a:rPr>
              <a:t>この報酬の中で職員の給与など必要な経費が賄われる</a:t>
            </a:r>
          </a:p>
        </p:txBody>
      </p:sp>
      <p:sp>
        <p:nvSpPr>
          <p:cNvPr id="5" name="テキスト ボックス 4">
            <a:extLst>
              <a:ext uri="{FF2B5EF4-FFF2-40B4-BE49-F238E27FC236}">
                <a16:creationId xmlns:a16="http://schemas.microsoft.com/office/drawing/2014/main" id="{0A5F6FED-3590-4166-9ABD-6071A0D4B614}"/>
              </a:ext>
            </a:extLst>
          </p:cNvPr>
          <p:cNvSpPr txBox="1"/>
          <p:nvPr/>
        </p:nvSpPr>
        <p:spPr>
          <a:xfrm>
            <a:off x="179512" y="4795897"/>
            <a:ext cx="8784975" cy="2062103"/>
          </a:xfrm>
          <a:prstGeom prst="rect">
            <a:avLst/>
          </a:prstGeom>
          <a:solidFill>
            <a:srgbClr val="FFFF00"/>
          </a:solidFill>
        </p:spPr>
        <p:txBody>
          <a:bodyPr wrap="square">
            <a:spAutoFit/>
          </a:bodyPr>
          <a:lstStyle/>
          <a:p>
            <a:r>
              <a:rPr lang="ja-JP" altLang="en-US" sz="2800" dirty="0">
                <a:solidFill>
                  <a:srgbClr val="FF0000"/>
                </a:solidFill>
                <a:latin typeface="ＭＳ ゴシック" panose="020B0609070205080204" pitchFamily="49" charset="-128"/>
                <a:ea typeface="ＭＳ ゴシック" panose="020B0609070205080204" pitchFamily="49" charset="-128"/>
              </a:rPr>
              <a:t>政府にとっては</a:t>
            </a:r>
          </a:p>
          <a:p>
            <a:r>
              <a:rPr lang="ja-JP" altLang="en-US" sz="2800" dirty="0">
                <a:solidFill>
                  <a:srgbClr val="FF0000"/>
                </a:solidFill>
                <a:latin typeface="ＭＳ ゴシック" panose="020B0609070205080204" pitchFamily="49" charset="-128"/>
                <a:ea typeface="ＭＳ ゴシック" panose="020B0609070205080204" pitchFamily="49" charset="-128"/>
              </a:rPr>
              <a:t>①報酬額で介護保険への</a:t>
            </a:r>
            <a:r>
              <a:rPr lang="ja-JP" altLang="en-US" sz="3600" u="sng" dirty="0">
                <a:solidFill>
                  <a:srgbClr val="FF0000"/>
                </a:solidFill>
                <a:latin typeface="ＭＳ ゴシック" panose="020B0609070205080204" pitchFamily="49" charset="-128"/>
                <a:ea typeface="ＭＳ ゴシック" panose="020B0609070205080204" pitchFamily="49" charset="-128"/>
              </a:rPr>
              <a:t>財政投入を抑制・削減</a:t>
            </a:r>
            <a:endParaRPr lang="ja-JP" altLang="en-US" sz="2800" u="sng" dirty="0">
              <a:solidFill>
                <a:srgbClr val="FF0000"/>
              </a:solidFill>
              <a:latin typeface="ＭＳ ゴシック" panose="020B0609070205080204" pitchFamily="49" charset="-128"/>
              <a:ea typeface="ＭＳ ゴシック" panose="020B0609070205080204" pitchFamily="49" charset="-128"/>
            </a:endParaRPr>
          </a:p>
          <a:p>
            <a:r>
              <a:rPr lang="ja-JP" altLang="en-US" sz="2800" dirty="0">
                <a:solidFill>
                  <a:srgbClr val="FF0000"/>
                </a:solidFill>
                <a:latin typeface="ＭＳ ゴシック" panose="020B0609070205080204" pitchFamily="49" charset="-128"/>
                <a:ea typeface="ＭＳ ゴシック" panose="020B0609070205080204" pitchFamily="49" charset="-128"/>
              </a:rPr>
              <a:t>②報酬を通じて事業者を誘導、</a:t>
            </a:r>
            <a:r>
              <a:rPr lang="ja-JP" altLang="en-US" sz="3200" u="sng" dirty="0">
                <a:solidFill>
                  <a:srgbClr val="FF0000"/>
                </a:solidFill>
                <a:latin typeface="ＭＳ ゴシック" panose="020B0609070205080204" pitchFamily="49" charset="-128"/>
                <a:ea typeface="ＭＳ ゴシック" panose="020B0609070205080204" pitchFamily="49" charset="-128"/>
              </a:rPr>
              <a:t>介護保険制度再編の手段</a:t>
            </a:r>
            <a:endParaRPr lang="ja-JP" altLang="en-US" sz="2800" u="sng" dirty="0">
              <a:solidFill>
                <a:srgbClr val="FF0000"/>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9256" cy="850106"/>
          </a:xfrm>
        </p:spPr>
        <p:txBody>
          <a:bodyPr/>
          <a:lstStyle/>
          <a:p>
            <a:r>
              <a:rPr kumimoji="1" lang="ja-JP" altLang="en-US" u="sng" dirty="0">
                <a:latin typeface="ＭＳ ゴシック" panose="020B0609070205080204" pitchFamily="49" charset="-128"/>
                <a:ea typeface="ＭＳ ゴシック" panose="020B0609070205080204" pitchFamily="49" charset="-128"/>
              </a:rPr>
              <a:t>介護報酬のおおまかな構造</a:t>
            </a:r>
          </a:p>
        </p:txBody>
      </p:sp>
      <p:sp>
        <p:nvSpPr>
          <p:cNvPr id="4" name="正方形/長方形 3"/>
          <p:cNvSpPr/>
          <p:nvPr/>
        </p:nvSpPr>
        <p:spPr>
          <a:xfrm>
            <a:off x="1547664" y="2636912"/>
            <a:ext cx="7272808" cy="2304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solidFill>
                  <a:srgbClr val="FFFF00"/>
                </a:solidFill>
              </a:rPr>
              <a:t>基本報酬</a:t>
            </a:r>
            <a:endParaRPr kumimoji="1" lang="en-US" altLang="ja-JP" sz="6000" b="1" dirty="0">
              <a:solidFill>
                <a:srgbClr val="FFFF00"/>
              </a:solidFill>
            </a:endParaRPr>
          </a:p>
          <a:p>
            <a:pPr algn="ctr"/>
            <a:r>
              <a:rPr lang="ja-JP" altLang="en-US" sz="3600" b="1" dirty="0">
                <a:solidFill>
                  <a:srgbClr val="FFFF00"/>
                </a:solidFill>
              </a:rPr>
              <a:t>（土台となる部分）</a:t>
            </a:r>
            <a:endParaRPr kumimoji="1" lang="ja-JP" altLang="en-US" sz="3600" b="1" dirty="0">
              <a:solidFill>
                <a:srgbClr val="FFFF00"/>
              </a:solidFill>
            </a:endParaRPr>
          </a:p>
        </p:txBody>
      </p:sp>
      <p:sp>
        <p:nvSpPr>
          <p:cNvPr id="5" name="正方形/長方形 4"/>
          <p:cNvSpPr/>
          <p:nvPr/>
        </p:nvSpPr>
        <p:spPr>
          <a:xfrm>
            <a:off x="2771800" y="2132856"/>
            <a:ext cx="1080120"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3851920" y="2306489"/>
            <a:ext cx="1080120" cy="3304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アウトカム加算</a:t>
            </a:r>
          </a:p>
        </p:txBody>
      </p:sp>
      <p:sp>
        <p:nvSpPr>
          <p:cNvPr id="7" name="正方形/長方形 6"/>
          <p:cNvSpPr/>
          <p:nvPr/>
        </p:nvSpPr>
        <p:spPr>
          <a:xfrm>
            <a:off x="4932040" y="1988840"/>
            <a:ext cx="1584176" cy="64807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体制加算</a:t>
            </a:r>
          </a:p>
        </p:txBody>
      </p:sp>
      <p:sp>
        <p:nvSpPr>
          <p:cNvPr id="8" name="正方形/長方形 7"/>
          <p:cNvSpPr/>
          <p:nvPr/>
        </p:nvSpPr>
        <p:spPr>
          <a:xfrm>
            <a:off x="6516216" y="2276872"/>
            <a:ext cx="2304256" cy="360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プロセス加算</a:t>
            </a:r>
          </a:p>
        </p:txBody>
      </p:sp>
      <p:sp>
        <p:nvSpPr>
          <p:cNvPr id="9" name="正方形/長方形 8"/>
          <p:cNvSpPr/>
          <p:nvPr/>
        </p:nvSpPr>
        <p:spPr>
          <a:xfrm>
            <a:off x="1547664" y="2636912"/>
            <a:ext cx="1224136" cy="792088"/>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減算</a:t>
            </a:r>
          </a:p>
        </p:txBody>
      </p:sp>
      <p:sp>
        <p:nvSpPr>
          <p:cNvPr id="11" name="左中かっこ 10"/>
          <p:cNvSpPr/>
          <p:nvPr/>
        </p:nvSpPr>
        <p:spPr>
          <a:xfrm>
            <a:off x="2195736" y="1484784"/>
            <a:ext cx="288032" cy="115212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2" name="テキスト ボックス 11"/>
          <p:cNvSpPr txBox="1"/>
          <p:nvPr/>
        </p:nvSpPr>
        <p:spPr>
          <a:xfrm>
            <a:off x="755576" y="1844824"/>
            <a:ext cx="1512168" cy="461665"/>
          </a:xfrm>
          <a:prstGeom prst="rect">
            <a:avLst/>
          </a:prstGeom>
          <a:noFill/>
        </p:spPr>
        <p:txBody>
          <a:bodyPr wrap="square" rtlCol="0">
            <a:spAutoFit/>
          </a:bodyPr>
          <a:lstStyle/>
          <a:p>
            <a:r>
              <a:rPr kumimoji="1" lang="ja-JP" altLang="en-US" sz="2400" dirty="0"/>
              <a:t>各種加算</a:t>
            </a:r>
          </a:p>
        </p:txBody>
      </p:sp>
      <p:cxnSp>
        <p:nvCxnSpPr>
          <p:cNvPr id="14" name="直線コネクタ 13"/>
          <p:cNvCxnSpPr/>
          <p:nvPr/>
        </p:nvCxnSpPr>
        <p:spPr>
          <a:xfrm flipV="1">
            <a:off x="3347864" y="1556792"/>
            <a:ext cx="648072"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995936" y="1412776"/>
            <a:ext cx="2880320" cy="369332"/>
          </a:xfrm>
          <a:prstGeom prst="rect">
            <a:avLst/>
          </a:prstGeom>
          <a:noFill/>
        </p:spPr>
        <p:txBody>
          <a:bodyPr wrap="square" rtlCol="0">
            <a:spAutoFit/>
          </a:bodyPr>
          <a:lstStyle/>
          <a:p>
            <a:r>
              <a:rPr kumimoji="1" lang="ja-JP" altLang="en-US" dirty="0"/>
              <a:t>（例）処遇改善加算など</a:t>
            </a:r>
          </a:p>
        </p:txBody>
      </p:sp>
      <p:sp>
        <p:nvSpPr>
          <p:cNvPr id="16" name="テキスト ボックス 15"/>
          <p:cNvSpPr txBox="1"/>
          <p:nvPr/>
        </p:nvSpPr>
        <p:spPr>
          <a:xfrm>
            <a:off x="0" y="5229200"/>
            <a:ext cx="8892480" cy="523220"/>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a:t>
            </a:r>
            <a:r>
              <a:rPr kumimoji="1" lang="ja-JP" altLang="en-US" sz="2000" u="sng" dirty="0">
                <a:latin typeface="ＭＳ ゴシック" panose="020B0609070205080204" pitchFamily="49" charset="-128"/>
                <a:ea typeface="ＭＳ ゴシック" panose="020B0609070205080204" pitchFamily="49" charset="-128"/>
              </a:rPr>
              <a:t>基本報酬</a:t>
            </a:r>
            <a:r>
              <a:rPr kumimoji="1" lang="ja-JP" altLang="en-US" sz="1600" dirty="0">
                <a:latin typeface="ＭＳ ゴシック" panose="020B0609070205080204" pitchFamily="49" charset="-128"/>
                <a:ea typeface="ＭＳ ゴシック" panose="020B0609070205080204" pitchFamily="49" charset="-128"/>
              </a:rPr>
              <a:t>（単位）＋</a:t>
            </a:r>
            <a:r>
              <a:rPr kumimoji="1" lang="ja-JP" altLang="en-US" sz="2000" u="sng" dirty="0">
                <a:latin typeface="ＭＳ ゴシック" panose="020B0609070205080204" pitchFamily="49" charset="-128"/>
                <a:ea typeface="ＭＳ ゴシック" panose="020B0609070205080204" pitchFamily="49" charset="-128"/>
              </a:rPr>
              <a:t>加算</a:t>
            </a:r>
            <a:r>
              <a:rPr kumimoji="1" lang="ja-JP" altLang="en-US" sz="1600" dirty="0">
                <a:latin typeface="ＭＳ ゴシック" panose="020B0609070205080204" pitchFamily="49" charset="-128"/>
                <a:ea typeface="ＭＳ ゴシック" panose="020B0609070205080204" pitchFamily="49" charset="-128"/>
              </a:rPr>
              <a:t>（単位）</a:t>
            </a:r>
            <a:r>
              <a:rPr kumimoji="1" lang="ja-JP" altLang="en-US" sz="2000" dirty="0">
                <a:latin typeface="ＭＳ ゴシック" panose="020B0609070205080204" pitchFamily="49" charset="-128"/>
                <a:ea typeface="ＭＳ ゴシック" panose="020B0609070205080204" pitchFamily="49" charset="-128"/>
              </a:rPr>
              <a:t>）</a:t>
            </a:r>
            <a:r>
              <a:rPr kumimoji="1" lang="en-US" altLang="ja-JP" sz="1600" dirty="0">
                <a:latin typeface="ＭＳ ゴシック" panose="020B0609070205080204" pitchFamily="49" charset="-128"/>
                <a:ea typeface="ＭＳ ゴシック" panose="020B0609070205080204" pitchFamily="49" charset="-128"/>
              </a:rPr>
              <a:t>×</a:t>
            </a:r>
            <a:r>
              <a:rPr kumimoji="1" lang="ja-JP" altLang="en-US" sz="2000" u="sng" dirty="0">
                <a:latin typeface="ＭＳ ゴシック" panose="020B0609070205080204" pitchFamily="49" charset="-128"/>
                <a:ea typeface="ＭＳ ゴシック" panose="020B0609070205080204" pitchFamily="49" charset="-128"/>
              </a:rPr>
              <a:t>報酬単価</a:t>
            </a:r>
            <a:r>
              <a:rPr kumimoji="1" lang="ja-JP" altLang="en-US" sz="1600" dirty="0">
                <a:latin typeface="ＭＳ ゴシック" panose="020B0609070205080204" pitchFamily="49" charset="-128"/>
                <a:ea typeface="ＭＳ ゴシック" panose="020B0609070205080204" pitchFamily="49" charset="-128"/>
              </a:rPr>
              <a:t>（標準は</a:t>
            </a:r>
            <a:r>
              <a:rPr kumimoji="1" lang="en-US" altLang="ja-JP" sz="1600" dirty="0">
                <a:latin typeface="ＭＳ ゴシック" panose="020B0609070205080204" pitchFamily="49" charset="-128"/>
                <a:ea typeface="ＭＳ ゴシック" panose="020B0609070205080204" pitchFamily="49" charset="-128"/>
              </a:rPr>
              <a:t>1</a:t>
            </a:r>
            <a:r>
              <a:rPr kumimoji="1" lang="ja-JP" altLang="en-US" sz="1600" dirty="0">
                <a:latin typeface="ＭＳ ゴシック" panose="020B0609070205080204" pitchFamily="49" charset="-128"/>
                <a:ea typeface="ＭＳ ゴシック" panose="020B0609070205080204" pitchFamily="49" charset="-128"/>
              </a:rPr>
              <a:t>単位：</a:t>
            </a:r>
            <a:r>
              <a:rPr kumimoji="1" lang="en-US" altLang="ja-JP" sz="1600" dirty="0">
                <a:latin typeface="ＭＳ ゴシック" panose="020B0609070205080204" pitchFamily="49" charset="-128"/>
                <a:ea typeface="ＭＳ ゴシック" panose="020B0609070205080204" pitchFamily="49" charset="-128"/>
              </a:rPr>
              <a:t>10</a:t>
            </a:r>
            <a:r>
              <a:rPr kumimoji="1" lang="ja-JP" altLang="en-US" sz="1600" dirty="0">
                <a:latin typeface="ＭＳ ゴシック" panose="020B0609070205080204" pitchFamily="49" charset="-128"/>
                <a:ea typeface="ＭＳ ゴシック" panose="020B0609070205080204" pitchFamily="49" charset="-128"/>
              </a:rPr>
              <a:t>円）＝</a:t>
            </a:r>
            <a:r>
              <a:rPr kumimoji="1" lang="ja-JP" altLang="en-US" sz="2800" u="sng" dirty="0">
                <a:latin typeface="ＭＳ ゴシック" panose="020B0609070205080204" pitchFamily="49" charset="-128"/>
                <a:ea typeface="ＭＳ ゴシック" panose="020B0609070205080204" pitchFamily="49" charset="-128"/>
              </a:rPr>
              <a:t>介護費</a:t>
            </a:r>
            <a:endParaRPr kumimoji="1" lang="ja-JP" altLang="en-US" sz="2000" u="sng"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5796136" y="6150114"/>
            <a:ext cx="3096344" cy="707886"/>
          </a:xfrm>
          <a:prstGeom prst="rect">
            <a:avLst/>
          </a:prstGeom>
          <a:solidFill>
            <a:schemeClr val="accent1">
              <a:lumMod val="40000"/>
              <a:lumOff val="60000"/>
            </a:schemeClr>
          </a:solidFill>
        </p:spPr>
        <p:txBody>
          <a:bodyPr wrap="square" rtlCol="0">
            <a:spAutoFit/>
          </a:bodyPr>
          <a:lstStyle/>
          <a:p>
            <a:r>
              <a:rPr kumimoji="1" lang="en-US" altLang="ja-JP" sz="2000" b="1" dirty="0"/>
              <a:t>9</a:t>
            </a:r>
            <a:r>
              <a:rPr kumimoji="1" lang="ja-JP" altLang="en-US" sz="2000" b="1" dirty="0"/>
              <a:t>割</a:t>
            </a:r>
            <a:r>
              <a:rPr lang="ja-JP" altLang="en-US" sz="2000" b="1" dirty="0"/>
              <a:t>～７割</a:t>
            </a:r>
            <a:r>
              <a:rPr kumimoji="1" lang="ja-JP" altLang="en-US" sz="2000" b="1" dirty="0"/>
              <a:t>→保険給付額</a:t>
            </a:r>
            <a:endParaRPr kumimoji="1" lang="en-US" altLang="ja-JP" sz="2000" b="1" dirty="0"/>
          </a:p>
          <a:p>
            <a:r>
              <a:rPr lang="en-US" altLang="ja-JP" sz="2000" b="1" dirty="0"/>
              <a:t>1</a:t>
            </a:r>
            <a:r>
              <a:rPr lang="ja-JP" altLang="en-US" sz="2000" b="1" dirty="0"/>
              <a:t>割～３割→利用料負担額</a:t>
            </a:r>
            <a:endParaRPr kumimoji="1" lang="ja-JP" altLang="en-US" sz="2000" b="1" dirty="0"/>
          </a:p>
        </p:txBody>
      </p:sp>
      <p:sp>
        <p:nvSpPr>
          <p:cNvPr id="18" name="下矢印 17"/>
          <p:cNvSpPr/>
          <p:nvPr/>
        </p:nvSpPr>
        <p:spPr>
          <a:xfrm>
            <a:off x="7884368" y="5805264"/>
            <a:ext cx="576064" cy="28803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5346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p:bldP spid="15" grpId="0"/>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7414FBC-4012-8380-0819-438759E2A75F}"/>
              </a:ext>
            </a:extLst>
          </p:cNvPr>
          <p:cNvPicPr>
            <a:picLocks noChangeAspect="1"/>
          </p:cNvPicPr>
          <p:nvPr/>
        </p:nvPicPr>
        <p:blipFill>
          <a:blip r:embed="rId2"/>
          <a:stretch>
            <a:fillRect/>
          </a:stretch>
        </p:blipFill>
        <p:spPr>
          <a:xfrm>
            <a:off x="0" y="92432"/>
            <a:ext cx="9144000" cy="6673136"/>
          </a:xfrm>
          <a:prstGeom prst="rect">
            <a:avLst/>
          </a:prstGeom>
        </p:spPr>
      </p:pic>
    </p:spTree>
    <p:extLst>
      <p:ext uri="{BB962C8B-B14F-4D97-AF65-F5344CB8AC3E}">
        <p14:creationId xmlns:p14="http://schemas.microsoft.com/office/powerpoint/2010/main" val="188897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3E4746D-5BA5-68DD-317A-DCF562B89696}"/>
              </a:ext>
            </a:extLst>
          </p:cNvPr>
          <p:cNvPicPr>
            <a:picLocks noChangeAspect="1"/>
          </p:cNvPicPr>
          <p:nvPr/>
        </p:nvPicPr>
        <p:blipFill>
          <a:blip r:embed="rId2"/>
          <a:stretch>
            <a:fillRect/>
          </a:stretch>
        </p:blipFill>
        <p:spPr>
          <a:xfrm>
            <a:off x="0" y="104321"/>
            <a:ext cx="9144000" cy="6649357"/>
          </a:xfrm>
          <a:prstGeom prst="rect">
            <a:avLst/>
          </a:prstGeom>
        </p:spPr>
      </p:pic>
    </p:spTree>
    <p:extLst>
      <p:ext uri="{BB962C8B-B14F-4D97-AF65-F5344CB8AC3E}">
        <p14:creationId xmlns:p14="http://schemas.microsoft.com/office/powerpoint/2010/main" val="399263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775" y="62317"/>
            <a:ext cx="8724900" cy="752778"/>
          </a:xfrm>
          <a:solidFill>
            <a:schemeClr val="accent1">
              <a:lumMod val="20000"/>
              <a:lumOff val="80000"/>
            </a:schemeClr>
          </a:solidFill>
        </p:spPr>
        <p:txBody>
          <a:bodyPr>
            <a:normAutofit/>
          </a:bodyPr>
          <a:lstStyle/>
          <a:p>
            <a:r>
              <a:rPr lang="ja-JP" altLang="en-US" dirty="0">
                <a:latin typeface="ＭＳ ゴシック" panose="020B0609070205080204" pitchFamily="49" charset="-128"/>
                <a:ea typeface="ＭＳ ゴシック" panose="020B0609070205080204" pitchFamily="49" charset="-128"/>
              </a:rPr>
              <a:t>「介護崩壊」の原因　低報酬</a:t>
            </a:r>
            <a:r>
              <a:rPr kumimoji="1" lang="ja-JP" altLang="en-US" dirty="0">
                <a:latin typeface="ＭＳ ゴシック" panose="020B0609070205080204" pitchFamily="49" charset="-128"/>
                <a:ea typeface="ＭＳ ゴシック" panose="020B0609070205080204" pitchFamily="49" charset="-128"/>
              </a:rPr>
              <a:t>政策</a:t>
            </a:r>
          </a:p>
        </p:txBody>
      </p:sp>
      <p:sp>
        <p:nvSpPr>
          <p:cNvPr id="3" name="コンテンツ プレースホルダ 2"/>
          <p:cNvSpPr>
            <a:spLocks noGrp="1"/>
          </p:cNvSpPr>
          <p:nvPr>
            <p:ph idx="1"/>
          </p:nvPr>
        </p:nvSpPr>
        <p:spPr>
          <a:xfrm>
            <a:off x="270570" y="1268760"/>
            <a:ext cx="8892480" cy="5688632"/>
          </a:xfrm>
        </p:spPr>
        <p:txBody>
          <a:bodyPr>
            <a:normAutofit lnSpcReduction="10000"/>
          </a:bodyPr>
          <a:lstStyle/>
          <a:p>
            <a:pPr>
              <a:buNone/>
            </a:pPr>
            <a:r>
              <a:rPr kumimoji="1" lang="en-US" altLang="ja-JP" dirty="0">
                <a:latin typeface="ＭＳ ゴシック" panose="020B0609070205080204" pitchFamily="49" charset="-128"/>
                <a:ea typeface="ＭＳ ゴシック" panose="020B0609070205080204" pitchFamily="49" charset="-128"/>
              </a:rPr>
              <a:t>2000</a:t>
            </a:r>
            <a:r>
              <a:rPr kumimoji="1" lang="ja-JP" altLang="en-US" dirty="0">
                <a:latin typeface="ＭＳ ゴシック" panose="020B0609070205080204" pitchFamily="49" charset="-128"/>
                <a:ea typeface="ＭＳ ゴシック" panose="020B0609070205080204" pitchFamily="49" charset="-128"/>
              </a:rPr>
              <a:t>年</a:t>
            </a:r>
            <a:r>
              <a:rPr kumimoji="1" lang="en-US" altLang="ja-JP" dirty="0">
                <a:latin typeface="ＭＳ ゴシック" panose="020B0609070205080204" pitchFamily="49" charset="-128"/>
                <a:ea typeface="ＭＳ ゴシック" panose="020B0609070205080204" pitchFamily="49" charset="-128"/>
              </a:rPr>
              <a:t>4</a:t>
            </a:r>
            <a:r>
              <a:rPr kumimoji="1" lang="ja-JP" altLang="en-US" dirty="0">
                <a:latin typeface="ＭＳ ゴシック" panose="020B0609070205080204" pitchFamily="49" charset="-128"/>
                <a:ea typeface="ＭＳ ゴシック" panose="020B0609070205080204" pitchFamily="49" charset="-128"/>
              </a:rPr>
              <a:t>月　介護保険制度スタート</a:t>
            </a:r>
          </a:p>
          <a:p>
            <a:pPr>
              <a:buNone/>
            </a:pPr>
            <a:r>
              <a:rPr kumimoji="1" lang="en-US" altLang="ja-JP" dirty="0">
                <a:latin typeface="ＭＳ ゴシック" panose="020B0609070205080204" pitchFamily="49" charset="-128"/>
                <a:ea typeface="ＭＳ ゴシック" panose="020B0609070205080204" pitchFamily="49" charset="-128"/>
              </a:rPr>
              <a:t>2003</a:t>
            </a:r>
            <a:r>
              <a:rPr kumimoji="1" lang="ja-JP" altLang="en-US" dirty="0">
                <a:latin typeface="ＭＳ ゴシック" panose="020B0609070205080204" pitchFamily="49" charset="-128"/>
                <a:ea typeface="ＭＳ ゴシック" panose="020B0609070205080204" pitchFamily="49" charset="-128"/>
              </a:rPr>
              <a:t>年度　</a:t>
            </a:r>
            <a:r>
              <a:rPr kumimoji="1" lang="ja-JP" altLang="en-US" dirty="0">
                <a:solidFill>
                  <a:srgbClr val="FF0000"/>
                </a:solidFill>
                <a:latin typeface="ＭＳ ゴシック" panose="020B0609070205080204" pitchFamily="49" charset="-128"/>
                <a:ea typeface="ＭＳ ゴシック" panose="020B0609070205080204" pitchFamily="49" charset="-128"/>
              </a:rPr>
              <a:t>マイナス２．３％</a:t>
            </a:r>
          </a:p>
          <a:p>
            <a:pPr>
              <a:buNone/>
            </a:pPr>
            <a:r>
              <a:rPr kumimoji="1" lang="en-US" altLang="ja-JP" dirty="0">
                <a:latin typeface="ＭＳ ゴシック" panose="020B0609070205080204" pitchFamily="49" charset="-128"/>
                <a:ea typeface="ＭＳ ゴシック" panose="020B0609070205080204" pitchFamily="49" charset="-128"/>
              </a:rPr>
              <a:t>2006</a:t>
            </a:r>
            <a:r>
              <a:rPr kumimoji="1" lang="ja-JP" altLang="en-US" dirty="0">
                <a:latin typeface="ＭＳ ゴシック" panose="020B0609070205080204" pitchFamily="49" charset="-128"/>
                <a:ea typeface="ＭＳ ゴシック" panose="020B0609070205080204" pitchFamily="49" charset="-128"/>
              </a:rPr>
              <a:t>年度　</a:t>
            </a:r>
            <a:r>
              <a:rPr kumimoji="1" lang="ja-JP" altLang="en-US" dirty="0">
                <a:solidFill>
                  <a:srgbClr val="FF0000"/>
                </a:solidFill>
                <a:latin typeface="ＭＳ ゴシック" panose="020B0609070205080204" pitchFamily="49" charset="-128"/>
                <a:ea typeface="ＭＳ ゴシック" panose="020B0609070205080204" pitchFamily="49" charset="-128"/>
              </a:rPr>
              <a:t>マイナス２．４％</a:t>
            </a:r>
          </a:p>
          <a:p>
            <a:pPr>
              <a:buNone/>
            </a:pPr>
            <a:r>
              <a:rPr kumimoji="1" lang="en-US" altLang="ja-JP" dirty="0">
                <a:latin typeface="ＭＳ ゴシック" panose="020B0609070205080204" pitchFamily="49" charset="-128"/>
                <a:ea typeface="ＭＳ ゴシック" panose="020B0609070205080204" pitchFamily="49" charset="-128"/>
              </a:rPr>
              <a:t>2009</a:t>
            </a:r>
            <a:r>
              <a:rPr kumimoji="1" lang="ja-JP" altLang="en-US" dirty="0">
                <a:latin typeface="ＭＳ ゴシック" panose="020B0609070205080204" pitchFamily="49" charset="-128"/>
                <a:ea typeface="ＭＳ ゴシック" panose="020B0609070205080204" pitchFamily="49" charset="-128"/>
              </a:rPr>
              <a:t>年度　プラス３．０％</a:t>
            </a:r>
            <a:r>
              <a:rPr kumimoji="1" lang="ja-JP" altLang="en-US" sz="2400" u="sng" dirty="0">
                <a:latin typeface="ＭＳ ゴシック" panose="020B0609070205080204" pitchFamily="49" charset="-128"/>
                <a:ea typeface="ＭＳ ゴシック" panose="020B0609070205080204" pitchFamily="49" charset="-128"/>
              </a:rPr>
              <a:t>＋処遇改善交付金</a:t>
            </a:r>
            <a:r>
              <a:rPr kumimoji="1" lang="ja-JP" altLang="en-US" sz="1400" b="1" u="sng" dirty="0">
                <a:latin typeface="ＭＳ ゴシック" panose="020B0609070205080204" pitchFamily="49" charset="-128"/>
                <a:ea typeface="ＭＳ ゴシック" panose="020B0609070205080204" pitchFamily="49" charset="-128"/>
              </a:rPr>
              <a:t>（介護職員月</a:t>
            </a:r>
            <a:r>
              <a:rPr kumimoji="1" lang="en-US" altLang="ja-JP" sz="1400" b="1" u="sng" dirty="0">
                <a:latin typeface="ＭＳ ゴシック" panose="020B0609070205080204" pitchFamily="49" charset="-128"/>
                <a:ea typeface="ＭＳ ゴシック" panose="020B0609070205080204" pitchFamily="49" charset="-128"/>
              </a:rPr>
              <a:t>1.5</a:t>
            </a:r>
            <a:r>
              <a:rPr kumimoji="1" lang="ja-JP" altLang="en-US" sz="1400" b="1" u="sng" dirty="0">
                <a:latin typeface="ＭＳ ゴシック" panose="020B0609070205080204" pitchFamily="49" charset="-128"/>
                <a:ea typeface="ＭＳ ゴシック" panose="020B0609070205080204" pitchFamily="49" charset="-128"/>
              </a:rPr>
              <a:t>万円）</a:t>
            </a:r>
            <a:endParaRPr kumimoji="1" lang="ja-JP" altLang="en-US" sz="2400" b="1" u="sng" dirty="0">
              <a:latin typeface="ＭＳ ゴシック" panose="020B0609070205080204" pitchFamily="49" charset="-128"/>
              <a:ea typeface="ＭＳ ゴシック" panose="020B0609070205080204" pitchFamily="49" charset="-128"/>
            </a:endParaRPr>
          </a:p>
          <a:p>
            <a:pPr>
              <a:buNone/>
            </a:pPr>
            <a:r>
              <a:rPr kumimoji="1" lang="en-US" altLang="ja-JP" dirty="0">
                <a:latin typeface="ＭＳ ゴシック" panose="020B0609070205080204" pitchFamily="49" charset="-128"/>
                <a:ea typeface="ＭＳ ゴシック" panose="020B0609070205080204" pitchFamily="49" charset="-128"/>
              </a:rPr>
              <a:t>2012</a:t>
            </a:r>
            <a:r>
              <a:rPr kumimoji="1" lang="ja-JP" altLang="en-US" dirty="0">
                <a:latin typeface="ＭＳ ゴシック" panose="020B0609070205080204" pitchFamily="49" charset="-128"/>
                <a:ea typeface="ＭＳ ゴシック" panose="020B0609070205080204" pitchFamily="49" charset="-128"/>
              </a:rPr>
              <a:t>年度　プラス１．２％</a:t>
            </a:r>
            <a:r>
              <a:rPr kumimoji="1" lang="ja-JP" altLang="en-US" sz="2400" dirty="0">
                <a:solidFill>
                  <a:srgbClr val="FF0000"/>
                </a:solidFill>
                <a:latin typeface="ＭＳ ゴシック" panose="020B0609070205080204" pitchFamily="49" charset="-128"/>
                <a:ea typeface="ＭＳ ゴシック" panose="020B0609070205080204" pitchFamily="49" charset="-128"/>
              </a:rPr>
              <a:t>（</a:t>
            </a:r>
            <a:r>
              <a:rPr lang="ja-JP" altLang="en-US" sz="2400" dirty="0">
                <a:solidFill>
                  <a:srgbClr val="FF0000"/>
                </a:solidFill>
                <a:latin typeface="ＭＳ ゴシック" panose="020B0609070205080204" pitchFamily="49" charset="-128"/>
                <a:ea typeface="ＭＳ ゴシック" panose="020B0609070205080204" pitchFamily="49" charset="-128"/>
              </a:rPr>
              <a:t>処遇改善交付金廃止⇒処遇改善加算へ</a:t>
            </a:r>
            <a:r>
              <a:rPr lang="en-US" altLang="ja-JP" sz="2400" dirty="0">
                <a:solidFill>
                  <a:srgbClr val="FF0000"/>
                </a:solidFill>
                <a:latin typeface="ＭＳ ゴシック" panose="020B0609070205080204" pitchFamily="49" charset="-128"/>
                <a:ea typeface="ＭＳ ゴシック" panose="020B0609070205080204" pitchFamily="49" charset="-128"/>
              </a:rPr>
              <a:t>2%</a:t>
            </a:r>
            <a:r>
              <a:rPr lang="ja-JP" altLang="en-US" sz="2400" dirty="0">
                <a:solidFill>
                  <a:srgbClr val="FF0000"/>
                </a:solidFill>
                <a:latin typeface="ＭＳ ゴシック" panose="020B0609070205080204" pitchFamily="49" charset="-128"/>
                <a:ea typeface="ＭＳ ゴシック" panose="020B0609070205080204" pitchFamily="49" charset="-128"/>
              </a:rPr>
              <a:t>分　</a:t>
            </a:r>
            <a:r>
              <a:rPr kumimoji="1" lang="ja-JP" altLang="en-US" sz="2400" dirty="0">
                <a:solidFill>
                  <a:srgbClr val="FF0000"/>
                </a:solidFill>
                <a:latin typeface="ＭＳ ゴシック" panose="020B0609070205080204" pitchFamily="49" charset="-128"/>
                <a:ea typeface="ＭＳ ゴシック" panose="020B0609070205080204" pitchFamily="49" charset="-128"/>
              </a:rPr>
              <a:t>実質マイナス</a:t>
            </a:r>
            <a:r>
              <a:rPr kumimoji="1" lang="en-US" altLang="ja-JP" sz="2400" dirty="0">
                <a:solidFill>
                  <a:srgbClr val="FF0000"/>
                </a:solidFill>
                <a:latin typeface="ＭＳ ゴシック" panose="020B0609070205080204" pitchFamily="49" charset="-128"/>
                <a:ea typeface="ＭＳ ゴシック" panose="020B0609070205080204" pitchFamily="49" charset="-128"/>
              </a:rPr>
              <a:t>0.8%</a:t>
            </a:r>
            <a:r>
              <a:rPr kumimoji="1" lang="ja-JP" altLang="en-US" sz="2400" dirty="0">
                <a:solidFill>
                  <a:srgbClr val="FF0000"/>
                </a:solidFill>
                <a:latin typeface="ＭＳ ゴシック" panose="020B0609070205080204" pitchFamily="49" charset="-128"/>
                <a:ea typeface="ＭＳ ゴシック" panose="020B0609070205080204" pitchFamily="49" charset="-128"/>
              </a:rPr>
              <a:t>）</a:t>
            </a:r>
          </a:p>
          <a:p>
            <a:pPr>
              <a:buNone/>
            </a:pPr>
            <a:r>
              <a:rPr kumimoji="1" lang="en-US" altLang="ja-JP" dirty="0">
                <a:latin typeface="ＭＳ ゴシック" panose="020B0609070205080204" pitchFamily="49" charset="-128"/>
                <a:ea typeface="ＭＳ ゴシック" panose="020B0609070205080204" pitchFamily="49" charset="-128"/>
              </a:rPr>
              <a:t>2015</a:t>
            </a:r>
            <a:r>
              <a:rPr kumimoji="1" lang="ja-JP" altLang="en-US" dirty="0">
                <a:latin typeface="ＭＳ ゴシック" panose="020B0609070205080204" pitchFamily="49" charset="-128"/>
                <a:ea typeface="ＭＳ ゴシック" panose="020B0609070205080204" pitchFamily="49" charset="-128"/>
              </a:rPr>
              <a:t>年度　</a:t>
            </a:r>
            <a:r>
              <a:rPr kumimoji="1" lang="ja-JP" altLang="en-US" dirty="0">
                <a:solidFill>
                  <a:srgbClr val="FF0000"/>
                </a:solidFill>
                <a:latin typeface="ＭＳ ゴシック" panose="020B0609070205080204" pitchFamily="49" charset="-128"/>
                <a:ea typeface="ＭＳ ゴシック" panose="020B0609070205080204" pitchFamily="49" charset="-128"/>
              </a:rPr>
              <a:t>マイナス２．１７％（基本報酬等実質マイナス４．４８％）</a:t>
            </a:r>
          </a:p>
          <a:p>
            <a:pPr>
              <a:buNone/>
            </a:pPr>
            <a:r>
              <a:rPr kumimoji="1" lang="en-US" altLang="ja-JP" dirty="0">
                <a:latin typeface="ＭＳ ゴシック" panose="020B0609070205080204" pitchFamily="49" charset="-128"/>
                <a:ea typeface="ＭＳ ゴシック" panose="020B0609070205080204" pitchFamily="49" charset="-128"/>
              </a:rPr>
              <a:t>2018</a:t>
            </a:r>
            <a:r>
              <a:rPr kumimoji="1" lang="ja-JP" altLang="en-US" dirty="0">
                <a:latin typeface="ＭＳ ゴシック" panose="020B0609070205080204" pitchFamily="49" charset="-128"/>
                <a:ea typeface="ＭＳ ゴシック" panose="020B0609070205080204" pitchFamily="49" charset="-128"/>
              </a:rPr>
              <a:t>年度　プラス　０．５４％</a:t>
            </a:r>
            <a:r>
              <a:rPr kumimoji="1" lang="ja-JP" altLang="en-US" dirty="0">
                <a:solidFill>
                  <a:srgbClr val="FF0000"/>
                </a:solidFill>
                <a:latin typeface="ＭＳ ゴシック" panose="020B0609070205080204" pitchFamily="49" charset="-128"/>
                <a:ea typeface="ＭＳ ゴシック" panose="020B0609070205080204" pitchFamily="49" charset="-128"/>
              </a:rPr>
              <a:t>（適正化分▲</a:t>
            </a:r>
            <a:r>
              <a:rPr kumimoji="1" lang="en-US" altLang="ja-JP" dirty="0">
                <a:solidFill>
                  <a:srgbClr val="FF0000"/>
                </a:solidFill>
                <a:latin typeface="ＭＳ ゴシック" panose="020B0609070205080204" pitchFamily="49" charset="-128"/>
                <a:ea typeface="ＭＳ ゴシック" panose="020B0609070205080204" pitchFamily="49" charset="-128"/>
              </a:rPr>
              <a:t>0.50</a:t>
            </a:r>
            <a:r>
              <a:rPr kumimoji="1" lang="ja-JP" altLang="en-US" dirty="0">
                <a:solidFill>
                  <a:srgbClr val="FF0000"/>
                </a:solidFill>
                <a:latin typeface="ＭＳ ゴシック" panose="020B0609070205080204" pitchFamily="49" charset="-128"/>
                <a:ea typeface="ＭＳ ゴシック" panose="020B0609070205080204" pitchFamily="49" charset="-128"/>
              </a:rPr>
              <a:t>％）</a:t>
            </a:r>
            <a:endParaRPr kumimoji="1" lang="en-US" altLang="ja-JP" dirty="0">
              <a:solidFill>
                <a:srgbClr val="FF0000"/>
              </a:solidFill>
              <a:latin typeface="ＭＳ ゴシック" panose="020B0609070205080204" pitchFamily="49" charset="-128"/>
              <a:ea typeface="ＭＳ ゴシック" panose="020B0609070205080204" pitchFamily="49" charset="-128"/>
            </a:endParaRPr>
          </a:p>
          <a:p>
            <a:pPr>
              <a:buNone/>
            </a:pPr>
            <a:r>
              <a:rPr lang="ja-JP" altLang="en-US"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2019</a:t>
            </a:r>
            <a:r>
              <a:rPr lang="ja-JP" altLang="en-US" sz="2400" dirty="0">
                <a:latin typeface="ＭＳ ゴシック" panose="020B0609070205080204" pitchFamily="49" charset="-128"/>
                <a:ea typeface="ＭＳ ゴシック" panose="020B0609070205080204" pitchFamily="49" charset="-128"/>
              </a:rPr>
              <a:t>年</a:t>
            </a:r>
            <a:r>
              <a:rPr lang="en-US" altLang="ja-JP" sz="2400" dirty="0">
                <a:latin typeface="ＭＳ ゴシック" panose="020B0609070205080204" pitchFamily="49" charset="-128"/>
                <a:ea typeface="ＭＳ ゴシック" panose="020B0609070205080204" pitchFamily="49" charset="-128"/>
              </a:rPr>
              <a:t>10</a:t>
            </a:r>
            <a:r>
              <a:rPr lang="ja-JP" altLang="en-US" sz="2400" dirty="0">
                <a:latin typeface="ＭＳ ゴシック" panose="020B0609070205080204" pitchFamily="49" charset="-128"/>
                <a:ea typeface="ＭＳ ゴシック" panose="020B0609070205080204" pitchFamily="49" charset="-128"/>
              </a:rPr>
              <a:t>月　特定処遇改善加算（</a:t>
            </a:r>
            <a:r>
              <a:rPr lang="ja-JP" altLang="en-US" sz="1600" dirty="0">
                <a:latin typeface="ＭＳ ゴシック" panose="020B0609070205080204" pitchFamily="49" charset="-128"/>
                <a:ea typeface="ＭＳ ゴシック" panose="020B0609070205080204" pitchFamily="49" charset="-128"/>
              </a:rPr>
              <a:t>「勤続</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年介護福祉士月</a:t>
            </a:r>
            <a:r>
              <a:rPr lang="en-US" altLang="ja-JP" sz="1600" dirty="0">
                <a:latin typeface="ＭＳ ゴシック" panose="020B0609070205080204" pitchFamily="49" charset="-128"/>
                <a:ea typeface="ＭＳ ゴシック" panose="020B0609070205080204" pitchFamily="49" charset="-128"/>
              </a:rPr>
              <a:t>8</a:t>
            </a:r>
            <a:r>
              <a:rPr lang="ja-JP" altLang="en-US" sz="1600" dirty="0">
                <a:latin typeface="ＭＳ ゴシック" panose="020B0609070205080204" pitchFamily="49" charset="-128"/>
                <a:ea typeface="ＭＳ ゴシック" panose="020B0609070205080204" pitchFamily="49" charset="-128"/>
              </a:rPr>
              <a:t>万円」）</a:t>
            </a:r>
            <a:endParaRPr lang="en-US" altLang="ja-JP" dirty="0">
              <a:latin typeface="ＭＳ ゴシック" panose="020B0609070205080204" pitchFamily="49" charset="-128"/>
              <a:ea typeface="ＭＳ ゴシック" panose="020B0609070205080204" pitchFamily="49" charset="-128"/>
            </a:endParaRPr>
          </a:p>
          <a:p>
            <a:pPr>
              <a:buNone/>
            </a:pPr>
            <a:r>
              <a:rPr lang="en-US" altLang="ja-JP" dirty="0">
                <a:latin typeface="ＭＳ ゴシック" panose="020B0609070205080204" pitchFamily="49" charset="-128"/>
                <a:ea typeface="ＭＳ ゴシック" panose="020B0609070205080204" pitchFamily="49" charset="-128"/>
              </a:rPr>
              <a:t>2021</a:t>
            </a:r>
            <a:r>
              <a:rPr lang="ja-JP" altLang="en-US" dirty="0">
                <a:latin typeface="ＭＳ ゴシック" panose="020B0609070205080204" pitchFamily="49" charset="-128"/>
                <a:ea typeface="ＭＳ ゴシック" panose="020B0609070205080204" pitchFamily="49" charset="-128"/>
              </a:rPr>
              <a:t>年度　プラス　０．７０％</a:t>
            </a:r>
            <a:r>
              <a:rPr lang="ja-JP" altLang="en-US" sz="2400" dirty="0">
                <a:latin typeface="ＭＳ ゴシック" panose="020B0609070205080204" pitchFamily="49" charset="-128"/>
                <a:ea typeface="ＭＳ ゴシック" panose="020B0609070205080204" pitchFamily="49" charset="-128"/>
              </a:rPr>
              <a:t>（内コロナ加算</a:t>
            </a:r>
            <a:r>
              <a:rPr lang="en-US" altLang="ja-JP" sz="2400" dirty="0">
                <a:latin typeface="ＭＳ ゴシック" panose="020B0609070205080204" pitchFamily="49" charset="-128"/>
                <a:ea typeface="ＭＳ ゴシック" panose="020B0609070205080204" pitchFamily="49" charset="-128"/>
              </a:rPr>
              <a:t>0.05%</a:t>
            </a:r>
            <a:r>
              <a:rPr lang="ja-JP" altLang="en-US" sz="24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a:p>
            <a:pPr>
              <a:buNone/>
            </a:pPr>
            <a:r>
              <a:rPr kumimoji="1" lang="en-US" altLang="ja-JP" sz="2400" dirty="0">
                <a:latin typeface="ＭＳ ゴシック" panose="020B0609070205080204" pitchFamily="49" charset="-128"/>
                <a:ea typeface="ＭＳ ゴシック" panose="020B0609070205080204" pitchFamily="49" charset="-128"/>
              </a:rPr>
              <a:t>   2022</a:t>
            </a:r>
            <a:r>
              <a:rPr kumimoji="1" lang="ja-JP" altLang="en-US" sz="2400" dirty="0">
                <a:latin typeface="ＭＳ ゴシック" panose="020B0609070205080204" pitchFamily="49" charset="-128"/>
                <a:ea typeface="ＭＳ ゴシック" panose="020B0609070205080204" pitchFamily="49" charset="-128"/>
              </a:rPr>
              <a:t>年</a:t>
            </a:r>
            <a:r>
              <a:rPr kumimoji="1" lang="en-US" altLang="ja-JP" sz="2400" dirty="0">
                <a:latin typeface="ＭＳ ゴシック" panose="020B0609070205080204" pitchFamily="49" charset="-128"/>
                <a:ea typeface="ＭＳ ゴシック" panose="020B0609070205080204" pitchFamily="49" charset="-128"/>
              </a:rPr>
              <a:t>10</a:t>
            </a:r>
            <a:r>
              <a:rPr kumimoji="1" lang="ja-JP" altLang="en-US" sz="2400" dirty="0">
                <a:latin typeface="ＭＳ ゴシック" panose="020B0609070205080204" pitchFamily="49" charset="-128"/>
                <a:ea typeface="ＭＳ ゴシック" panose="020B0609070205080204" pitchFamily="49" charset="-128"/>
              </a:rPr>
              <a:t>月　ベースアップ等支援加算</a:t>
            </a:r>
            <a:r>
              <a:rPr kumimoji="1" lang="ja-JP" altLang="en-US" sz="1800" dirty="0">
                <a:latin typeface="ＭＳ ゴシック" panose="020B0609070205080204" pitchFamily="49" charset="-128"/>
                <a:ea typeface="ＭＳ ゴシック" panose="020B0609070205080204" pitchFamily="49" charset="-128"/>
              </a:rPr>
              <a:t>（「介護職員月</a:t>
            </a:r>
            <a:r>
              <a:rPr kumimoji="1" lang="en-US" altLang="ja-JP" sz="1800" dirty="0">
                <a:latin typeface="ＭＳ ゴシック" panose="020B0609070205080204" pitchFamily="49" charset="-128"/>
                <a:ea typeface="ＭＳ ゴシック" panose="020B0609070205080204" pitchFamily="49" charset="-128"/>
              </a:rPr>
              <a:t>9</a:t>
            </a:r>
            <a:r>
              <a:rPr kumimoji="1" lang="ja-JP" altLang="en-US" sz="1800" dirty="0">
                <a:latin typeface="ＭＳ ゴシック" panose="020B0609070205080204" pitchFamily="49" charset="-128"/>
                <a:ea typeface="ＭＳ ゴシック" panose="020B0609070205080204" pitchFamily="49" charset="-128"/>
              </a:rPr>
              <a:t>千円」）</a:t>
            </a:r>
            <a:endParaRPr kumimoji="1" lang="ja-JP" altLang="en-US" sz="3200" dirty="0">
              <a:latin typeface="ＭＳ ゴシック" panose="020B0609070205080204" pitchFamily="49" charset="-128"/>
              <a:ea typeface="ＭＳ ゴシック" panose="020B0609070205080204" pitchFamily="49" charset="-128"/>
            </a:endParaRPr>
          </a:p>
          <a:p>
            <a:pPr>
              <a:buNone/>
            </a:pPr>
            <a:endParaRPr kumimoji="1" lang="en-US" altLang="ja-JP" sz="4400" dirty="0"/>
          </a:p>
          <a:p>
            <a:pPr>
              <a:buNone/>
            </a:pPr>
            <a:endParaRPr kumimoji="1" lang="en-US" altLang="ja-JP" dirty="0"/>
          </a:p>
          <a:p>
            <a:pPr>
              <a:buNone/>
            </a:pPr>
            <a:endParaRPr kumimoji="1" lang="en-US" altLang="ja-JP" dirty="0"/>
          </a:p>
          <a:p>
            <a:pPr>
              <a:buNone/>
            </a:pPr>
            <a:endParaRPr kumimoji="1" lang="ja-JP" altLang="en-US" dirty="0"/>
          </a:p>
        </p:txBody>
      </p:sp>
      <p:sp>
        <p:nvSpPr>
          <p:cNvPr id="6" name="テキスト ボックス 5">
            <a:extLst>
              <a:ext uri="{FF2B5EF4-FFF2-40B4-BE49-F238E27FC236}">
                <a16:creationId xmlns:a16="http://schemas.microsoft.com/office/drawing/2014/main" id="{09972FC0-0647-439D-A251-9F961609A83F}"/>
              </a:ext>
            </a:extLst>
          </p:cNvPr>
          <p:cNvSpPr txBox="1"/>
          <p:nvPr/>
        </p:nvSpPr>
        <p:spPr>
          <a:xfrm>
            <a:off x="251520" y="886585"/>
            <a:ext cx="4572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介護報酬改定率の推移</a:t>
            </a:r>
          </a:p>
        </p:txBody>
      </p:sp>
    </p:spTree>
    <p:extLst>
      <p:ext uri="{BB962C8B-B14F-4D97-AF65-F5344CB8AC3E}">
        <p14:creationId xmlns:p14="http://schemas.microsoft.com/office/powerpoint/2010/main" val="3043048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06219-6016-0169-6D44-C0879D38F981}"/>
              </a:ext>
            </a:extLst>
          </p:cNvPr>
          <p:cNvSpPr>
            <a:spLocks noGrp="1"/>
          </p:cNvSpPr>
          <p:nvPr>
            <p:ph type="title"/>
          </p:nvPr>
        </p:nvSpPr>
        <p:spPr>
          <a:xfrm>
            <a:off x="467544" y="11244"/>
            <a:ext cx="8047806" cy="831626"/>
          </a:xfrm>
          <a:solidFill>
            <a:schemeClr val="accent1">
              <a:lumMod val="20000"/>
              <a:lumOff val="80000"/>
            </a:schemeClr>
          </a:solidFill>
        </p:spPr>
        <p:txBody>
          <a:bodyPr>
            <a:noAutofit/>
          </a:bodyPr>
          <a:lstStyle/>
          <a:p>
            <a:r>
              <a:rPr lang="ja-JP" altLang="en-US" sz="3600" dirty="0">
                <a:latin typeface="ＭＳ ゴシック" panose="020B0609070205080204" pitchFamily="49" charset="-128"/>
                <a:ea typeface="ＭＳ ゴシック" panose="020B0609070205080204" pitchFamily="49" charset="-128"/>
              </a:rPr>
              <a:t>介護現場は待ったなしの危機的な状況</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228C98EC-A56A-8AA9-5568-DEEFA4CE25EB}"/>
              </a:ext>
            </a:extLst>
          </p:cNvPr>
          <p:cNvSpPr>
            <a:spLocks noGrp="1"/>
          </p:cNvSpPr>
          <p:nvPr>
            <p:ph idx="1"/>
          </p:nvPr>
        </p:nvSpPr>
        <p:spPr>
          <a:xfrm>
            <a:off x="467544" y="1004934"/>
            <a:ext cx="8496944" cy="5296120"/>
          </a:xfrm>
        </p:spPr>
        <p:txBody>
          <a:bodyPr>
            <a:normAutofit fontScale="77500" lnSpcReduction="20000"/>
          </a:bodyPr>
          <a:lstStyle/>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介護の現場は、光熱水費や食材料費（給食の委託費）の高騰の影響から、</a:t>
            </a:r>
            <a:r>
              <a:rPr kumimoji="1" lang="ja-JP" altLang="en-US" dirty="0">
                <a:solidFill>
                  <a:srgbClr val="FF0000"/>
                </a:solidFill>
                <a:latin typeface="ＭＳ ゴシック" panose="020B0609070205080204" pitchFamily="49" charset="-128"/>
                <a:ea typeface="ＭＳ ゴシック" panose="020B0609070205080204" pitchFamily="49" charset="-128"/>
              </a:rPr>
              <a:t>過去にないほどの厳しい経営環境</a:t>
            </a:r>
            <a:r>
              <a:rPr kumimoji="1" lang="ja-JP" altLang="en-US" dirty="0">
                <a:latin typeface="ＭＳ ゴシック" panose="020B0609070205080204" pitchFamily="49" charset="-128"/>
                <a:ea typeface="ＭＳ ゴシック" panose="020B0609070205080204" pitchFamily="49" charset="-128"/>
              </a:rPr>
              <a:t>にあり、事業の運営に支障を来す事態が生じています。 </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また、これまで、累次の処遇改善に取り組んでいただき、さらには介護事業所としても自助努</a:t>
            </a:r>
            <a:r>
              <a:rPr lang="ja-JP" altLang="en-US" dirty="0">
                <a:latin typeface="ＭＳ ゴシック" panose="020B0609070205080204" pitchFamily="49" charset="-128"/>
                <a:ea typeface="ＭＳ ゴシック" panose="020B0609070205080204" pitchFamily="49" charset="-128"/>
              </a:rPr>
              <a:t>力</a:t>
            </a:r>
            <a:r>
              <a:rPr kumimoji="1" lang="ja-JP" altLang="en-US" dirty="0">
                <a:latin typeface="ＭＳ ゴシック" panose="020B0609070205080204" pitchFamily="49" charset="-128"/>
                <a:ea typeface="ＭＳ ゴシック" panose="020B0609070205080204" pitchFamily="49" charset="-128"/>
              </a:rPr>
              <a:t>による処遇改善にも取り組んできたところですが、</a:t>
            </a:r>
            <a:r>
              <a:rPr kumimoji="1" lang="ja-JP" altLang="en-US" dirty="0">
                <a:solidFill>
                  <a:srgbClr val="FF0000"/>
                </a:solidFill>
                <a:latin typeface="ＭＳ ゴシック" panose="020B0609070205080204" pitchFamily="49" charset="-128"/>
                <a:ea typeface="ＭＳ ゴシック" panose="020B0609070205080204" pitchFamily="49" charset="-128"/>
              </a:rPr>
              <a:t>公定価格である以上処遇の改善には限界</a:t>
            </a:r>
            <a:r>
              <a:rPr kumimoji="1" lang="ja-JP" altLang="en-US" dirty="0">
                <a:latin typeface="ＭＳ ゴシック" panose="020B0609070205080204" pitchFamily="49" charset="-128"/>
                <a:ea typeface="ＭＳ ゴシック" panose="020B0609070205080204" pitchFamily="49" charset="-128"/>
              </a:rPr>
              <a:t>があります。 </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その結果として、介護関係団体が緊急に実施した調査では、令和 </a:t>
            </a:r>
            <a:r>
              <a:rPr kumimoji="1" lang="en-US" altLang="ja-JP" dirty="0">
                <a:latin typeface="ＭＳ ゴシック" panose="020B0609070205080204" pitchFamily="49" charset="-128"/>
                <a:ea typeface="ＭＳ ゴシック" panose="020B0609070205080204" pitchFamily="49" charset="-128"/>
              </a:rPr>
              <a:t>5 </a:t>
            </a:r>
            <a:r>
              <a:rPr kumimoji="1" lang="ja-JP" altLang="en-US" dirty="0">
                <a:latin typeface="ＭＳ ゴシック" panose="020B0609070205080204" pitchFamily="49" charset="-128"/>
                <a:ea typeface="ＭＳ ゴシック" panose="020B0609070205080204" pitchFamily="49" charset="-128"/>
              </a:rPr>
              <a:t>年度の</a:t>
            </a:r>
            <a:r>
              <a:rPr kumimoji="1" lang="ja-JP" altLang="en-US" dirty="0">
                <a:solidFill>
                  <a:srgbClr val="FF0000"/>
                </a:solidFill>
                <a:latin typeface="ＭＳ ゴシック" panose="020B0609070205080204" pitchFamily="49" charset="-128"/>
                <a:ea typeface="ＭＳ ゴシック" panose="020B0609070205080204" pitchFamily="49" charset="-128"/>
              </a:rPr>
              <a:t>賃上げ率が </a:t>
            </a:r>
            <a:r>
              <a:rPr kumimoji="1" lang="en-US" altLang="ja-JP" dirty="0">
                <a:solidFill>
                  <a:srgbClr val="FF0000"/>
                </a:solidFill>
                <a:latin typeface="ＭＳ ゴシック" panose="020B0609070205080204" pitchFamily="49" charset="-128"/>
                <a:ea typeface="ＭＳ ゴシック" panose="020B0609070205080204" pitchFamily="49" charset="-128"/>
              </a:rPr>
              <a:t>1.42</a:t>
            </a:r>
            <a:r>
              <a:rPr kumimoji="1" lang="ja-JP" altLang="en-US" dirty="0">
                <a:solidFill>
                  <a:srgbClr val="FF0000"/>
                </a:solidFill>
                <a:latin typeface="ＭＳ ゴシック" panose="020B0609070205080204" pitchFamily="49" charset="-128"/>
                <a:ea typeface="ＭＳ ゴシック" panose="020B0609070205080204" pitchFamily="49" charset="-128"/>
              </a:rPr>
              <a:t>％と、春闘の賃上げ率 </a:t>
            </a:r>
            <a:r>
              <a:rPr kumimoji="1" lang="en-US" altLang="ja-JP" dirty="0">
                <a:solidFill>
                  <a:srgbClr val="FF0000"/>
                </a:solidFill>
                <a:latin typeface="ＭＳ ゴシック" panose="020B0609070205080204" pitchFamily="49" charset="-128"/>
                <a:ea typeface="ＭＳ ゴシック" panose="020B0609070205080204" pitchFamily="49" charset="-128"/>
              </a:rPr>
              <a:t>3.58</a:t>
            </a:r>
            <a:r>
              <a:rPr kumimoji="1" lang="ja-JP" altLang="en-US" dirty="0">
                <a:solidFill>
                  <a:srgbClr val="FF0000"/>
                </a:solidFill>
                <a:latin typeface="ＭＳ ゴシック" panose="020B0609070205080204" pitchFamily="49" charset="-128"/>
                <a:ea typeface="ＭＳ ゴシック" panose="020B0609070205080204" pitchFamily="49" charset="-128"/>
              </a:rPr>
              <a:t>％を⼤きく下回っている</a:t>
            </a:r>
            <a:r>
              <a:rPr kumimoji="1" lang="ja-JP" altLang="en-US" dirty="0">
                <a:latin typeface="ＭＳ ゴシック" panose="020B0609070205080204" pitchFamily="49" charset="-128"/>
                <a:ea typeface="ＭＳ ゴシック" panose="020B0609070205080204" pitchFamily="49" charset="-128"/>
              </a:rPr>
              <a:t>状況です。 </a:t>
            </a:r>
          </a:p>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　またこうした中、</a:t>
            </a:r>
            <a:r>
              <a:rPr kumimoji="1" lang="ja-JP" altLang="en-US" dirty="0">
                <a:solidFill>
                  <a:srgbClr val="FF0000"/>
                </a:solidFill>
                <a:latin typeface="ＭＳ ゴシック" panose="020B0609070205080204" pitchFamily="49" charset="-128"/>
                <a:ea typeface="ＭＳ ゴシック" panose="020B0609070205080204" pitchFamily="49" charset="-128"/>
              </a:rPr>
              <a:t>介護現場からの離職者が顕著に増加</a:t>
            </a:r>
            <a:r>
              <a:rPr kumimoji="1" lang="ja-JP" altLang="en-US" dirty="0">
                <a:latin typeface="ＭＳ ゴシック" panose="020B0609070205080204" pitchFamily="49" charset="-128"/>
                <a:ea typeface="ＭＳ ゴシック" panose="020B0609070205080204" pitchFamily="49" charset="-128"/>
              </a:rPr>
              <a:t>していることがわかりました。特に経験を有する</a:t>
            </a:r>
            <a:r>
              <a:rPr kumimoji="1" lang="ja-JP" altLang="en-US" dirty="0">
                <a:solidFill>
                  <a:srgbClr val="FF0000"/>
                </a:solidFill>
                <a:latin typeface="ＭＳ ゴシック" panose="020B0609070205080204" pitchFamily="49" charset="-128"/>
                <a:ea typeface="ＭＳ ゴシック" panose="020B0609070205080204" pitchFamily="49" charset="-128"/>
              </a:rPr>
              <a:t>中堅の人材の離職率は </a:t>
            </a:r>
            <a:r>
              <a:rPr kumimoji="1" lang="en-US" altLang="ja-JP" dirty="0">
                <a:solidFill>
                  <a:srgbClr val="FF0000"/>
                </a:solidFill>
                <a:latin typeface="ＭＳ ゴシック" panose="020B0609070205080204" pitchFamily="49" charset="-128"/>
                <a:ea typeface="ＭＳ ゴシック" panose="020B0609070205080204" pitchFamily="49" charset="-128"/>
              </a:rPr>
              <a:t>50</a:t>
            </a:r>
            <a:r>
              <a:rPr kumimoji="1" lang="ja-JP" altLang="en-US" dirty="0">
                <a:solidFill>
                  <a:srgbClr val="FF0000"/>
                </a:solidFill>
                <a:latin typeface="ＭＳ ゴシック" panose="020B0609070205080204" pitchFamily="49" charset="-128"/>
                <a:ea typeface="ＭＳ ゴシック" panose="020B0609070205080204" pitchFamily="49" charset="-128"/>
              </a:rPr>
              <a:t>％近く増加</a:t>
            </a:r>
            <a:r>
              <a:rPr kumimoji="1" lang="ja-JP" altLang="en-US" dirty="0">
                <a:latin typeface="ＭＳ ゴシック" panose="020B0609070205080204" pitchFamily="49" charset="-128"/>
                <a:ea typeface="ＭＳ ゴシック" panose="020B0609070205080204" pitchFamily="49" charset="-128"/>
              </a:rPr>
              <a:t>し、他業種への流出も多くみられ、</a:t>
            </a:r>
            <a:r>
              <a:rPr kumimoji="1" lang="ja-JP" altLang="en-US" dirty="0">
                <a:solidFill>
                  <a:srgbClr val="FF0000"/>
                </a:solidFill>
                <a:latin typeface="ＭＳ ゴシック" panose="020B0609070205080204" pitchFamily="49" charset="-128"/>
                <a:ea typeface="ＭＳ ゴシック" panose="020B0609070205080204" pitchFamily="49" charset="-128"/>
              </a:rPr>
              <a:t>今までにない、待ったなしの危機的な状況</a:t>
            </a:r>
            <a:r>
              <a:rPr kumimoji="1" lang="ja-JP" altLang="en-US" dirty="0">
                <a:latin typeface="ＭＳ ゴシック" panose="020B0609070205080204" pitchFamily="49" charset="-128"/>
                <a:ea typeface="ＭＳ ゴシック" panose="020B0609070205080204" pitchFamily="49" charset="-128"/>
              </a:rPr>
              <a:t>が生じています。 </a:t>
            </a:r>
          </a:p>
        </p:txBody>
      </p:sp>
      <p:sp>
        <p:nvSpPr>
          <p:cNvPr id="5" name="テキスト ボックス 4">
            <a:extLst>
              <a:ext uri="{FF2B5EF4-FFF2-40B4-BE49-F238E27FC236}">
                <a16:creationId xmlns:a16="http://schemas.microsoft.com/office/drawing/2014/main" id="{5DDAA994-2A3F-B1E4-C183-CBA51EBA0529}"/>
              </a:ext>
            </a:extLst>
          </p:cNvPr>
          <p:cNvSpPr txBox="1"/>
          <p:nvPr/>
        </p:nvSpPr>
        <p:spPr>
          <a:xfrm>
            <a:off x="323528" y="6458545"/>
            <a:ext cx="878497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2023</a:t>
            </a:r>
            <a:r>
              <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19</a:t>
            </a:r>
            <a:r>
              <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　物価高騰対策および介護現場で勤務する職員の処遇改善に関する緊急要望</a:t>
            </a:r>
          </a:p>
        </p:txBody>
      </p:sp>
    </p:spTree>
    <p:extLst>
      <p:ext uri="{BB962C8B-B14F-4D97-AF65-F5344CB8AC3E}">
        <p14:creationId xmlns:p14="http://schemas.microsoft.com/office/powerpoint/2010/main" val="20728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2033</Words>
  <Application>Microsoft Office PowerPoint</Application>
  <PresentationFormat>画面に合わせる (4:3)</PresentationFormat>
  <Paragraphs>293</Paragraphs>
  <Slides>24</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24</vt:i4>
      </vt:variant>
    </vt:vector>
  </HeadingPairs>
  <TitlesOfParts>
    <vt:vector size="31" baseType="lpstr">
      <vt:lpstr>ＭＳ ゴシック</vt:lpstr>
      <vt:lpstr>游ゴシック</vt:lpstr>
      <vt:lpstr>Arial</vt:lpstr>
      <vt:lpstr>Calibri</vt:lpstr>
      <vt:lpstr>Calibri Light</vt:lpstr>
      <vt:lpstr>Office テーマ</vt:lpstr>
      <vt:lpstr>1_Office テーマ</vt:lpstr>
      <vt:lpstr>２０２４年介護報酬改定の 問題点と狙い （概要及び在宅サービス編）</vt:lpstr>
      <vt:lpstr>本日のお話し　</vt:lpstr>
      <vt:lpstr>２０２４年 介護報酬改定の 歴史的位置</vt:lpstr>
      <vt:lpstr>「介護報酬」とは</vt:lpstr>
      <vt:lpstr>介護報酬のおおまかな構造</vt:lpstr>
      <vt:lpstr>PowerPoint プレゼンテーション</vt:lpstr>
      <vt:lpstr>PowerPoint プレゼンテーション</vt:lpstr>
      <vt:lpstr>「介護崩壊」の原因　低報酬政策</vt:lpstr>
      <vt:lpstr>介護現場は待ったなしの危機的な状況</vt:lpstr>
      <vt:lpstr>介護事業者の倒産は 過去2番目、休廃業 ・ 解散は 過去最多の 510件　人手不足、物価高で「訪問介護」の倒産は最多更新</vt:lpstr>
      <vt:lpstr>PowerPoint プレゼンテーション</vt:lpstr>
      <vt:lpstr>PowerPoint プレゼンテーション</vt:lpstr>
      <vt:lpstr>２０２４年改定に問われたもの</vt:lpstr>
      <vt:lpstr>2024年度介護報酬改定</vt:lpstr>
      <vt:lpstr>まさか！　一瞬目を疑う</vt:lpstr>
      <vt:lpstr>ホームヘルパー（訪問介護）の 引き下げ　断じて許せない！！</vt:lpstr>
      <vt:lpstr>低迷するホームヘルパーの介護報酬</vt:lpstr>
      <vt:lpstr>最低賃金額は1.4倍に 2002年⇒2021年</vt:lpstr>
      <vt:lpstr>PowerPoint プレゼンテーション</vt:lpstr>
      <vt:lpstr>PowerPoint プレゼンテーション</vt:lpstr>
      <vt:lpstr>要介護３の場合の各サービス基本報酬の増減</vt:lpstr>
      <vt:lpstr>PowerPoint プレゼンテーション</vt:lpstr>
      <vt:lpstr>小規模訪問介護は収支差率１％台</vt:lpstr>
      <vt:lpstr>訪問介護費引き下げ中止を！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どうなる介護保険 ホームヘルパーと コロナ危機</dc:title>
  <dc:creator>ksbma1956@outlook.jp</dc:creator>
  <cp:lastModifiedBy>雅喜 日下部</cp:lastModifiedBy>
  <cp:revision>81</cp:revision>
  <cp:lastPrinted>2024-02-18T10:48:59Z</cp:lastPrinted>
  <dcterms:created xsi:type="dcterms:W3CDTF">2021-02-20T19:45:39Z</dcterms:created>
  <dcterms:modified xsi:type="dcterms:W3CDTF">2024-02-18T21:51:48Z</dcterms:modified>
</cp:coreProperties>
</file>